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Marwood" initials="LM" lastIdx="32" clrIdx="0">
    <p:extLst>
      <p:ext uri="{19B8F6BF-5375-455C-9EA6-DF929625EA0E}">
        <p15:presenceInfo xmlns:p15="http://schemas.microsoft.com/office/powerpoint/2012/main" userId="S::Lindsey@compasspathways.com::6bc5f1bd-25cb-4503-946a-31f05856b0f0" providerId="AD"/>
      </p:ext>
    </p:extLst>
  </p:cmAuthor>
  <p:cmAuthor id="2" name="Sunil Mistry" initials="SM" lastIdx="2" clrIdx="1">
    <p:extLst>
      <p:ext uri="{19B8F6BF-5375-455C-9EA6-DF929625EA0E}">
        <p15:presenceInfo xmlns:p15="http://schemas.microsoft.com/office/powerpoint/2012/main" userId="S::sunil.mistry@compasspathways.com::5f00cf71-c67e-48ec-a950-251501ae8965" providerId="AD"/>
      </p:ext>
    </p:extLst>
  </p:cmAuthor>
  <p:cmAuthor id="3" name="Tracy Cheung" initials="TC" lastIdx="24" clrIdx="2">
    <p:extLst>
      <p:ext uri="{19B8F6BF-5375-455C-9EA6-DF929625EA0E}">
        <p15:presenceInfo xmlns:p15="http://schemas.microsoft.com/office/powerpoint/2012/main" userId="S::tracy@compasspathways.com::fa45dc6a-c672-4f5d-86a6-69f5446c8b67" providerId="AD"/>
      </p:ext>
    </p:extLst>
  </p:cmAuthor>
  <p:cmAuthor id="4" name="Ania Nowakowska" initials="AN" lastIdx="17" clrIdx="3">
    <p:extLst>
      <p:ext uri="{19B8F6BF-5375-455C-9EA6-DF929625EA0E}">
        <p15:presenceInfo xmlns:p15="http://schemas.microsoft.com/office/powerpoint/2012/main" userId="S::Ania.Nowakowska@compasspathways.com::083fba4c-2120-4c7f-8687-a318b02712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7156713302327"/>
          <c:y val="3.2646158672195162E-2"/>
          <c:w val="0.51678285128045798"/>
          <c:h val="0.62112559370362475"/>
        </c:manualLayout>
      </c:layout>
      <c:barChart>
        <c:barDir val="bar"/>
        <c:grouping val="clustered"/>
        <c:varyColors val="0"/>
        <c:ser>
          <c:idx val="0"/>
          <c:order val="0"/>
          <c:tx>
            <c:strRef>
              <c:f>Sheet1!$L$7:$L$8</c:f>
              <c:strCache>
                <c:ptCount val="2"/>
                <c:pt idx="0">
                  <c:v>COMP360 25mg </c:v>
                </c:pt>
              </c:strCache>
            </c:strRef>
          </c:tx>
          <c:spPr>
            <a:solidFill>
              <a:schemeClr val="accent1"/>
            </a:solidFill>
            <a:ln>
              <a:noFill/>
            </a:ln>
            <a:effectLst/>
          </c:spPr>
          <c:invertIfNegative val="0"/>
          <c:cat>
            <c:strRef>
              <c:f>Sheet1!$K$9:$K$19</c:f>
              <c:strCache>
                <c:ptCount val="11"/>
                <c:pt idx="0">
                  <c:v>Hallucination, visual</c:v>
                </c:pt>
                <c:pt idx="1">
                  <c:v>Illusion</c:v>
                </c:pt>
                <c:pt idx="2">
                  <c:v>Mood altered</c:v>
                </c:pt>
                <c:pt idx="3">
                  <c:v>Headache</c:v>
                </c:pt>
                <c:pt idx="4">
                  <c:v>Fatigue</c:v>
                </c:pt>
                <c:pt idx="5">
                  <c:v>Euphoric mood</c:v>
                </c:pt>
                <c:pt idx="6">
                  <c:v>Tension headache</c:v>
                </c:pt>
                <c:pt idx="7">
                  <c:v>Time perception altered</c:v>
                </c:pt>
                <c:pt idx="8">
                  <c:v>Emotional disorder</c:v>
                </c:pt>
                <c:pt idx="9">
                  <c:v>Somatic hallucination</c:v>
                </c:pt>
                <c:pt idx="10">
                  <c:v>Affect lability</c:v>
                </c:pt>
              </c:strCache>
            </c:strRef>
          </c:cat>
          <c:val>
            <c:numRef>
              <c:f>Sheet1!$L$9:$L$19</c:f>
              <c:numCache>
                <c:formatCode>General</c:formatCode>
                <c:ptCount val="11"/>
                <c:pt idx="0">
                  <c:v>22</c:v>
                </c:pt>
                <c:pt idx="1">
                  <c:v>26</c:v>
                </c:pt>
                <c:pt idx="2">
                  <c:v>25</c:v>
                </c:pt>
                <c:pt idx="3">
                  <c:v>16</c:v>
                </c:pt>
                <c:pt idx="4">
                  <c:v>8</c:v>
                </c:pt>
                <c:pt idx="5">
                  <c:v>8</c:v>
                </c:pt>
                <c:pt idx="6">
                  <c:v>6</c:v>
                </c:pt>
                <c:pt idx="7">
                  <c:v>6</c:v>
                </c:pt>
                <c:pt idx="8">
                  <c:v>6</c:v>
                </c:pt>
                <c:pt idx="9">
                  <c:v>6</c:v>
                </c:pt>
                <c:pt idx="10">
                  <c:v>3</c:v>
                </c:pt>
              </c:numCache>
            </c:numRef>
          </c:val>
          <c:extLst>
            <c:ext xmlns:c16="http://schemas.microsoft.com/office/drawing/2014/chart" uri="{C3380CC4-5D6E-409C-BE32-E72D297353CC}">
              <c16:uniqueId val="{00000000-245A-41EE-BCC3-FB25A0AB0AAD}"/>
            </c:ext>
          </c:extLst>
        </c:ser>
        <c:ser>
          <c:idx val="1"/>
          <c:order val="1"/>
          <c:tx>
            <c:strRef>
              <c:f>Sheet1!$M$7:$M$8</c:f>
              <c:strCache>
                <c:ptCount val="2"/>
                <c:pt idx="0">
                  <c:v>COMP360 10mg</c:v>
                </c:pt>
              </c:strCache>
            </c:strRef>
          </c:tx>
          <c:spPr>
            <a:solidFill>
              <a:schemeClr val="accent2"/>
            </a:solidFill>
            <a:ln>
              <a:noFill/>
            </a:ln>
            <a:effectLst/>
          </c:spPr>
          <c:invertIfNegative val="0"/>
          <c:cat>
            <c:strRef>
              <c:f>Sheet1!$K$9:$K$19</c:f>
              <c:strCache>
                <c:ptCount val="11"/>
                <c:pt idx="0">
                  <c:v>Hallucination, visual</c:v>
                </c:pt>
                <c:pt idx="1">
                  <c:v>Illusion</c:v>
                </c:pt>
                <c:pt idx="2">
                  <c:v>Mood altered</c:v>
                </c:pt>
                <c:pt idx="3">
                  <c:v>Headache</c:v>
                </c:pt>
                <c:pt idx="4">
                  <c:v>Fatigue</c:v>
                </c:pt>
                <c:pt idx="5">
                  <c:v>Euphoric mood</c:v>
                </c:pt>
                <c:pt idx="6">
                  <c:v>Tension headache</c:v>
                </c:pt>
                <c:pt idx="7">
                  <c:v>Time perception altered</c:v>
                </c:pt>
                <c:pt idx="8">
                  <c:v>Emotional disorder</c:v>
                </c:pt>
                <c:pt idx="9">
                  <c:v>Somatic hallucination</c:v>
                </c:pt>
                <c:pt idx="10">
                  <c:v>Affect lability</c:v>
                </c:pt>
              </c:strCache>
            </c:strRef>
          </c:cat>
          <c:val>
            <c:numRef>
              <c:f>Sheet1!$M$9:$M$19</c:f>
              <c:numCache>
                <c:formatCode>General</c:formatCode>
                <c:ptCount val="11"/>
                <c:pt idx="0">
                  <c:v>20</c:v>
                </c:pt>
                <c:pt idx="1">
                  <c:v>25</c:v>
                </c:pt>
                <c:pt idx="2">
                  <c:v>23</c:v>
                </c:pt>
                <c:pt idx="3">
                  <c:v>12</c:v>
                </c:pt>
                <c:pt idx="4">
                  <c:v>10</c:v>
                </c:pt>
                <c:pt idx="5">
                  <c:v>7</c:v>
                </c:pt>
                <c:pt idx="6">
                  <c:v>3</c:v>
                </c:pt>
                <c:pt idx="7">
                  <c:v>2</c:v>
                </c:pt>
                <c:pt idx="8">
                  <c:v>2</c:v>
                </c:pt>
                <c:pt idx="9">
                  <c:v>8</c:v>
                </c:pt>
                <c:pt idx="10">
                  <c:v>5</c:v>
                </c:pt>
              </c:numCache>
            </c:numRef>
          </c:val>
          <c:extLst>
            <c:ext xmlns:c16="http://schemas.microsoft.com/office/drawing/2014/chart" uri="{C3380CC4-5D6E-409C-BE32-E72D297353CC}">
              <c16:uniqueId val="{00000001-245A-41EE-BCC3-FB25A0AB0AAD}"/>
            </c:ext>
          </c:extLst>
        </c:ser>
        <c:ser>
          <c:idx val="2"/>
          <c:order val="2"/>
          <c:tx>
            <c:strRef>
              <c:f>Sheet1!$N$7:$N$8</c:f>
              <c:strCache>
                <c:ptCount val="2"/>
                <c:pt idx="0">
                  <c:v>Placebo</c:v>
                </c:pt>
              </c:strCache>
            </c:strRef>
          </c:tx>
          <c:spPr>
            <a:solidFill>
              <a:schemeClr val="accent3"/>
            </a:solidFill>
            <a:ln>
              <a:noFill/>
            </a:ln>
            <a:effectLst/>
          </c:spPr>
          <c:invertIfNegative val="0"/>
          <c:cat>
            <c:strRef>
              <c:f>Sheet1!$K$9:$K$19</c:f>
              <c:strCache>
                <c:ptCount val="11"/>
                <c:pt idx="0">
                  <c:v>Hallucination, visual</c:v>
                </c:pt>
                <c:pt idx="1">
                  <c:v>Illusion</c:v>
                </c:pt>
                <c:pt idx="2">
                  <c:v>Mood altered</c:v>
                </c:pt>
                <c:pt idx="3">
                  <c:v>Headache</c:v>
                </c:pt>
                <c:pt idx="4">
                  <c:v>Fatigue</c:v>
                </c:pt>
                <c:pt idx="5">
                  <c:v>Euphoric mood</c:v>
                </c:pt>
                <c:pt idx="6">
                  <c:v>Tension headache</c:v>
                </c:pt>
                <c:pt idx="7">
                  <c:v>Time perception altered</c:v>
                </c:pt>
                <c:pt idx="8">
                  <c:v>Emotional disorder</c:v>
                </c:pt>
                <c:pt idx="9">
                  <c:v>Somatic hallucination</c:v>
                </c:pt>
                <c:pt idx="10">
                  <c:v>Affect lability</c:v>
                </c:pt>
              </c:strCache>
            </c:strRef>
          </c:cat>
          <c:val>
            <c:numRef>
              <c:f>Sheet1!$N$9:$N$19</c:f>
              <c:numCache>
                <c:formatCode>General</c:formatCode>
                <c:ptCount val="11"/>
                <c:pt idx="0">
                  <c:v>2</c:v>
                </c:pt>
                <c:pt idx="1">
                  <c:v>5</c:v>
                </c:pt>
                <c:pt idx="2">
                  <c:v>9</c:v>
                </c:pt>
                <c:pt idx="3">
                  <c:v>5</c:v>
                </c:pt>
                <c:pt idx="4">
                  <c:v>3</c:v>
                </c:pt>
                <c:pt idx="5">
                  <c:v>0</c:v>
                </c:pt>
                <c:pt idx="6">
                  <c:v>3</c:v>
                </c:pt>
                <c:pt idx="7">
                  <c:v>3</c:v>
                </c:pt>
                <c:pt idx="8">
                  <c:v>0</c:v>
                </c:pt>
                <c:pt idx="9">
                  <c:v>5</c:v>
                </c:pt>
                <c:pt idx="10">
                  <c:v>1</c:v>
                </c:pt>
              </c:numCache>
            </c:numRef>
          </c:val>
          <c:extLst>
            <c:ext xmlns:c16="http://schemas.microsoft.com/office/drawing/2014/chart" uri="{C3380CC4-5D6E-409C-BE32-E72D297353CC}">
              <c16:uniqueId val="{00000002-245A-41EE-BCC3-FB25A0AB0AAD}"/>
            </c:ext>
          </c:extLst>
        </c:ser>
        <c:dLbls>
          <c:showLegendKey val="0"/>
          <c:showVal val="0"/>
          <c:showCatName val="0"/>
          <c:showSerName val="0"/>
          <c:showPercent val="0"/>
          <c:showBubbleSize val="0"/>
        </c:dLbls>
        <c:gapWidth val="182"/>
        <c:axId val="1976735504"/>
        <c:axId val="1976738000"/>
      </c:barChart>
      <c:catAx>
        <c:axId val="197673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600" b="0" i="0" u="none" strike="noStrike" kern="1200" baseline="0">
                <a:solidFill>
                  <a:schemeClr val="tx2"/>
                </a:solidFill>
                <a:latin typeface="Avenir Next LT Pro" panose="020B0504020202020204" pitchFamily="34" charset="0"/>
                <a:ea typeface="+mn-ea"/>
                <a:cs typeface="+mn-cs"/>
              </a:defRPr>
            </a:pPr>
            <a:endParaRPr lang="en-US"/>
          </a:p>
        </c:txPr>
        <c:crossAx val="1976738000"/>
        <c:crosses val="autoZero"/>
        <c:auto val="1"/>
        <c:lblAlgn val="l"/>
        <c:lblOffset val="100"/>
        <c:noMultiLvlLbl val="0"/>
      </c:catAx>
      <c:valAx>
        <c:axId val="1976738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2"/>
                </a:solidFill>
                <a:latin typeface="Avenir Next LT Pro" panose="020B0504020202020204" pitchFamily="34" charset="0"/>
                <a:ea typeface="+mn-ea"/>
                <a:cs typeface="+mn-cs"/>
              </a:defRPr>
            </a:pPr>
            <a:endParaRPr lang="en-US"/>
          </a:p>
        </c:txPr>
        <c:crossAx val="1976735504"/>
        <c:crosses val="autoZero"/>
        <c:crossBetween val="between"/>
      </c:valAx>
      <c:spPr>
        <a:noFill/>
        <a:ln>
          <a:noFill/>
        </a:ln>
        <a:effectLst/>
      </c:spPr>
    </c:plotArea>
    <c:legend>
      <c:legendPos val="b"/>
      <c:layout>
        <c:manualLayout>
          <c:xMode val="edge"/>
          <c:yMode val="edge"/>
          <c:x val="8.2319836051179332E-2"/>
          <c:y val="0.68610915229608738"/>
          <c:w val="0.83647379697143287"/>
          <c:h val="8.1013265945844654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2"/>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599F-66DD-4B15-8A6A-81E3BB853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AD846F-5C11-41DF-8706-EF7BF949D4C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81E53C-A636-40C2-8736-6C010A2B665A}"/>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1CF4C482-556A-4C05-8145-B14F97408D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822FD-9B5F-4480-B74D-0A84D688C0B9}"/>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241960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24DB-C810-4CDD-A1D6-AFAF826ECE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8D8D6-ACAC-4834-A3E5-9CA6B376F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87738-18BD-4000-BEE3-05D3B04745E2}"/>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D4C2811B-CF58-4146-B8D8-B1BBA069F1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E84AFB-2EE8-4490-BF32-7C4D62173B42}"/>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390876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578F0-C3B8-4A58-A4CA-E41E82E8AC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F33195-6F5F-4578-902A-896E4DCB6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9E9A8-EDB7-467B-8FC9-F36AFFFC1DBD}"/>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A161C576-D5D7-4BD1-879D-EA24E89F2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31AA9-8260-416B-A650-4F1540B41EBB}"/>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361129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BA62-5B74-4E27-88F7-CBA9A3456E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81DB14-4C02-42F5-855A-39C9672FA1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DEF55-8E06-4A72-A96C-FF9839B66CA9}"/>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5A3A7310-E792-4264-99DE-0AB69219F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D9B5B-065A-4643-867F-C0CC81782B8B}"/>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219794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1FD1-50FB-4152-8175-22BD40D75F5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CB8F69-225E-40A3-BD08-B67B01061FA2}"/>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7EF97-5292-4709-982D-4E4FF264DDD6}"/>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7A243043-1EF8-4A91-84CC-39BE557DE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EC8DC-E738-41E7-BEB3-4DFD4EFE88C6}"/>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428493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A99A-27CD-4A73-A579-C6BE831DA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51878E-3724-4FCA-8492-F816FE768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DD9FCE-A526-468C-B73F-DC6ADC6CF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19462-867E-4969-B0B4-DCE1E68DF9EB}"/>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6" name="Footer Placeholder 5">
            <a:extLst>
              <a:ext uri="{FF2B5EF4-FFF2-40B4-BE49-F238E27FC236}">
                <a16:creationId xmlns:a16="http://schemas.microsoft.com/office/drawing/2014/main" id="{A59552AE-CD69-4136-8838-23AA5E2D43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6D569-E70B-4CF1-AAC1-1F696B56C9AD}"/>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125429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09D3-665B-42EF-822B-61E506E7A040}"/>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001CD4-68C2-435A-9736-EC7FC9854E9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99C63B-22EB-467E-A463-9C0D47B3242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4E433C-7DB9-4A7A-8C76-06BD68003F7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51826-9FBC-4DDC-96D8-261F8FAF44F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9CE632-1136-4B2D-AEBD-67EBF904E49F}"/>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8" name="Footer Placeholder 7">
            <a:extLst>
              <a:ext uri="{FF2B5EF4-FFF2-40B4-BE49-F238E27FC236}">
                <a16:creationId xmlns:a16="http://schemas.microsoft.com/office/drawing/2014/main" id="{4D948713-2FFE-4B4F-AEF8-F0579F153C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535294-E670-4FA1-820E-95CBE1FD0CF2}"/>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368607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E619-5C16-4CE6-8043-F84DE44150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6279EE-530C-41DC-B0CF-D9EA69FF52B0}"/>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4" name="Footer Placeholder 3">
            <a:extLst>
              <a:ext uri="{FF2B5EF4-FFF2-40B4-BE49-F238E27FC236}">
                <a16:creationId xmlns:a16="http://schemas.microsoft.com/office/drawing/2014/main" id="{A57EC1DF-2D3D-4E9D-B4A9-E1E6B418EA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F21DED-19FC-49FC-B7E2-C5C1DF84B694}"/>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316842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936F2-46AD-46E7-A5DD-20CCFE5E471A}"/>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3" name="Footer Placeholder 2">
            <a:extLst>
              <a:ext uri="{FF2B5EF4-FFF2-40B4-BE49-F238E27FC236}">
                <a16:creationId xmlns:a16="http://schemas.microsoft.com/office/drawing/2014/main" id="{BA1C3601-BB8E-4FAE-A9C0-1DBCB7B81F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A215D4-744A-4A54-A314-A3EFAA4ED361}"/>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43846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2DFB-F656-4609-99F1-CD12E4612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D8DF15-2C60-41CB-9881-71A46C41114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D14A2E-0B36-4FCD-A5BF-97A5EB1C68D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40BE-A489-4C9C-89FC-D812F1E2C94F}"/>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6" name="Footer Placeholder 5">
            <a:extLst>
              <a:ext uri="{FF2B5EF4-FFF2-40B4-BE49-F238E27FC236}">
                <a16:creationId xmlns:a16="http://schemas.microsoft.com/office/drawing/2014/main" id="{7ACA6C5C-B949-4A7C-8B80-6BE287BA06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726002-9652-41E7-9CD1-EECFE2C764B7}"/>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328568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69DF-2CFD-41CA-9E7A-069DB9A4D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4428B-40DE-48D3-8B2D-B0A78AB7FF08}"/>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FED93436-AAA0-4907-A74A-161943A2A8E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A87FC-673F-43DF-974A-B06C3309B98D}"/>
              </a:ext>
            </a:extLst>
          </p:cNvPr>
          <p:cNvSpPr>
            <a:spLocks noGrp="1"/>
          </p:cNvSpPr>
          <p:nvPr>
            <p:ph type="dt" sz="half" idx="10"/>
          </p:nvPr>
        </p:nvSpPr>
        <p:spPr/>
        <p:txBody>
          <a:bodyPr/>
          <a:lstStyle/>
          <a:p>
            <a:fld id="{99479238-0E4D-4531-9792-7547356F39D3}" type="datetimeFigureOut">
              <a:rPr lang="en-GB" smtClean="0"/>
              <a:t>23/05/2021</a:t>
            </a:fld>
            <a:endParaRPr lang="en-GB"/>
          </a:p>
        </p:txBody>
      </p:sp>
      <p:sp>
        <p:nvSpPr>
          <p:cNvPr id="6" name="Footer Placeholder 5">
            <a:extLst>
              <a:ext uri="{FF2B5EF4-FFF2-40B4-BE49-F238E27FC236}">
                <a16:creationId xmlns:a16="http://schemas.microsoft.com/office/drawing/2014/main" id="{3B8FC549-DD67-4F6B-9446-FBE60D4627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E6C4B7-F917-4594-AFBD-F6B44B677E87}"/>
              </a:ext>
            </a:extLst>
          </p:cNvPr>
          <p:cNvSpPr>
            <a:spLocks noGrp="1"/>
          </p:cNvSpPr>
          <p:nvPr>
            <p:ph type="sldNum" sz="quarter" idx="12"/>
          </p:nvPr>
        </p:nvSpPr>
        <p:spPr/>
        <p:txBody>
          <a:bodyPr/>
          <a:lstStyle/>
          <a:p>
            <a:fld id="{1E0E1435-DBCB-4E4B-BF28-652CC2AF7EB4}" type="slidenum">
              <a:rPr lang="en-GB" smtClean="0"/>
              <a:t>‹#›</a:t>
            </a:fld>
            <a:endParaRPr lang="en-GB"/>
          </a:p>
        </p:txBody>
      </p:sp>
    </p:spTree>
    <p:extLst>
      <p:ext uri="{BB962C8B-B14F-4D97-AF65-F5344CB8AC3E}">
        <p14:creationId xmlns:p14="http://schemas.microsoft.com/office/powerpoint/2010/main" val="181731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3FBCD-F726-4178-9CCA-837A05DC29F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1AB16C-10C4-43AB-8F7D-D517FF1FCA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D2E0DA-4E18-4A60-96FA-EF059C8ED7B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79238-0E4D-4531-9792-7547356F39D3}" type="datetimeFigureOut">
              <a:rPr lang="en-GB" smtClean="0"/>
              <a:t>23/05/2021</a:t>
            </a:fld>
            <a:endParaRPr lang="en-GB"/>
          </a:p>
        </p:txBody>
      </p:sp>
      <p:sp>
        <p:nvSpPr>
          <p:cNvPr id="5" name="Footer Placeholder 4">
            <a:extLst>
              <a:ext uri="{FF2B5EF4-FFF2-40B4-BE49-F238E27FC236}">
                <a16:creationId xmlns:a16="http://schemas.microsoft.com/office/drawing/2014/main" id="{A8D3011C-991F-48A9-8524-5EF3B018020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B2157C-B6A9-4030-BB32-D9EE01911F9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E1435-DBCB-4E4B-BF28-652CC2AF7EB4}" type="slidenum">
              <a:rPr lang="en-GB" smtClean="0"/>
              <a:t>‹#›</a:t>
            </a:fld>
            <a:endParaRPr lang="en-GB"/>
          </a:p>
        </p:txBody>
      </p:sp>
    </p:spTree>
    <p:extLst>
      <p:ext uri="{BB962C8B-B14F-4D97-AF65-F5344CB8AC3E}">
        <p14:creationId xmlns:p14="http://schemas.microsoft.com/office/powerpoint/2010/main" val="284404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tiff"/><Relationship Id="rId2"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9DB4D49-9A35-4406-AE31-C814EE2AD64D}"/>
              </a:ext>
            </a:extLst>
          </p:cNvPr>
          <p:cNvSpPr txBox="1"/>
          <p:nvPr/>
        </p:nvSpPr>
        <p:spPr>
          <a:xfrm>
            <a:off x="4824373" y="2562530"/>
            <a:ext cx="262307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Safety results</a:t>
            </a:r>
            <a:endParaRPr lang="en-GB" sz="700">
              <a:solidFill>
                <a:srgbClr val="46575E"/>
              </a:solidFill>
              <a:latin typeface="Avenir Next LT Pro Light" panose="020B0304020202020204" pitchFamily="34" charset="0"/>
            </a:endParaRPr>
          </a:p>
          <a:p>
            <a:pPr marL="171450" indent="-171450">
              <a:buClr>
                <a:srgbClr val="00B0F0"/>
              </a:buClr>
              <a:buSzPct val="105000"/>
              <a:buFont typeface="Wingdings" panose="05000000000000000000" pitchFamily="2" charset="2"/>
              <a:buChar char="q"/>
              <a:defRPr/>
            </a:pPr>
            <a:r>
              <a:rPr lang="en-GB" sz="700">
                <a:solidFill>
                  <a:srgbClr val="46575E"/>
                </a:solidFill>
                <a:latin typeface="Avenir Next LT Pro Light" panose="020B0304020202020204" pitchFamily="34" charset="0"/>
              </a:rPr>
              <a:t>COMP360 was generally well tolerated in healthy participants; there were no serious AEs and no AEs led to withdrawal from the study </a:t>
            </a:r>
            <a:r>
              <a:rPr lang="en-GB" sz="700" b="1">
                <a:solidFill>
                  <a:srgbClr val="46575E"/>
                </a:solidFill>
                <a:latin typeface="Avenir Next LT Pro Light" panose="020B0304020202020204" pitchFamily="34" charset="0"/>
              </a:rPr>
              <a:t>(Figure 3)</a:t>
            </a:r>
            <a:endPar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endParaRPr>
          </a:p>
        </p:txBody>
      </p:sp>
      <p:graphicFrame>
        <p:nvGraphicFramePr>
          <p:cNvPr id="277" name="Chart 276">
            <a:extLst>
              <a:ext uri="{FF2B5EF4-FFF2-40B4-BE49-F238E27FC236}">
                <a16:creationId xmlns:a16="http://schemas.microsoft.com/office/drawing/2014/main" id="{A7837C1C-7BFF-427C-9507-3B732563131C}"/>
              </a:ext>
            </a:extLst>
          </p:cNvPr>
          <p:cNvGraphicFramePr>
            <a:graphicFrameLocks/>
          </p:cNvGraphicFramePr>
          <p:nvPr>
            <p:extLst>
              <p:ext uri="{D42A27DB-BD31-4B8C-83A1-F6EECF244321}">
                <p14:modId xmlns:p14="http://schemas.microsoft.com/office/powerpoint/2010/main" val="1007149033"/>
              </p:ext>
            </p:extLst>
          </p:nvPr>
        </p:nvGraphicFramePr>
        <p:xfrm>
          <a:off x="4955368" y="3221073"/>
          <a:ext cx="2475157" cy="2512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F20ACDD-0F84-407A-8FEA-C26C5C2C1AC8}"/>
              </a:ext>
            </a:extLst>
          </p:cNvPr>
          <p:cNvSpPr txBox="1"/>
          <p:nvPr/>
        </p:nvSpPr>
        <p:spPr>
          <a:xfrm>
            <a:off x="7442274" y="4438651"/>
            <a:ext cx="2116546" cy="2215991"/>
          </a:xfrm>
          <a:prstGeom prst="rect">
            <a:avLst/>
          </a:prstGeom>
          <a:solidFill>
            <a:schemeClr val="accent1">
              <a:alpha val="21961"/>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1"/>
                </a:solidFill>
                <a:effectLst/>
                <a:uLnTx/>
                <a:uFillTx/>
                <a:latin typeface="AvenirNext LT Pro Medium" panose="020B0604020202020204" pitchFamily="34" charset="0"/>
                <a:ea typeface="+mn-ea"/>
                <a:cs typeface="+mn-cs"/>
              </a:rPr>
              <a:t>Conclusions</a:t>
            </a:r>
            <a:endParaRPr kumimoji="0" lang="en-GB" sz="900" b="1" i="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a:p>
            <a:pPr marL="171450" indent="-171450">
              <a:buClr>
                <a:srgbClr val="00B0F0"/>
              </a:buClr>
              <a:buSzPct val="105000"/>
              <a:buFont typeface="Wingdings" panose="05000000000000000000" pitchFamily="2" charset="2"/>
              <a:buChar char="q"/>
              <a:defRPr/>
            </a:pPr>
            <a:r>
              <a:rPr lang="en-GB" sz="700" dirty="0">
                <a:solidFill>
                  <a:srgbClr val="46575E"/>
                </a:solidFill>
                <a:latin typeface="Avenir Next LT Pro Light" panose="020B0304020202020204" pitchFamily="34" charset="0"/>
              </a:rPr>
              <a:t>Small differences in cognitive outcomes were seen between the groups, but no clinically-relevant negative findings were identified, suggesting that there were no consistent or differential performance changes between the placebo and the COMP360 groups</a:t>
            </a:r>
          </a:p>
          <a:p>
            <a:pPr>
              <a:buClr>
                <a:srgbClr val="00B0F0"/>
              </a:buClr>
              <a:buSzPct val="105000"/>
              <a:defRPr/>
            </a:pPr>
            <a:endParaRPr lang="en-GB" sz="700" dirty="0">
              <a:solidFill>
                <a:srgbClr val="46575E"/>
              </a:solidFill>
              <a:latin typeface="Avenir Next LT Pro Light" panose="020B03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lang="en-GB" sz="700" dirty="0">
                <a:solidFill>
                  <a:srgbClr val="46575E"/>
                </a:solidFill>
                <a:latin typeface="Avenir Next LT Pro Light" panose="020B0304020202020204" pitchFamily="34" charset="0"/>
              </a:rPr>
              <a:t>For RVP-A’, SWM-BE, SWM-S, and CANTAB global composite there were trends demonstrating better performance on average in the COMP360 groups by day 29 compared to baseline. The fact that participants were typically highly educated, and the small sample size, could have limited the generalisability of results. These findings warrant further investigation in clinical populations</a:t>
            </a:r>
            <a:endPar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endParaRPr>
          </a:p>
        </p:txBody>
      </p:sp>
      <p:sp>
        <p:nvSpPr>
          <p:cNvPr id="9" name="TextBox 8">
            <a:extLst>
              <a:ext uri="{FF2B5EF4-FFF2-40B4-BE49-F238E27FC236}">
                <a16:creationId xmlns:a16="http://schemas.microsoft.com/office/drawing/2014/main" id="{A82DD34F-6AD7-4B56-9A97-3C32BC8239A2}"/>
              </a:ext>
            </a:extLst>
          </p:cNvPr>
          <p:cNvSpPr txBox="1"/>
          <p:nvPr/>
        </p:nvSpPr>
        <p:spPr>
          <a:xfrm>
            <a:off x="4908550" y="810413"/>
            <a:ext cx="2374900" cy="1769972"/>
          </a:xfrm>
          <a:prstGeom prst="rect">
            <a:avLst/>
          </a:prstGeom>
          <a:ln>
            <a:solidFill>
              <a:schemeClr val="accent5"/>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51" b="1" i="0" u="none" strike="noStrike" kern="1200" cap="none" spc="0" normalizeH="0" baseline="0" noProof="0">
              <a:ln>
                <a:noFill/>
              </a:ln>
              <a:solidFill>
                <a:prstClr val="white"/>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venirNext LT Pro Regular" panose="020B0504020202020204" pitchFamily="34" charset="0"/>
                <a:ea typeface="Calibri" panose="020F0502020204030204" pitchFamily="34" charset="0"/>
                <a:cs typeface="Arial" panose="020B0604020202020204" pitchFamily="34" charset="0"/>
              </a:rPr>
              <a:t>Single doses of 10mg or 25mg COMP360 had no detrimental short-term or longer-term effects on cognitive functioning in a phase I study in healthy 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51" b="1" i="0" u="none" strike="noStrike" kern="1200" cap="none" spc="0" normalizeH="0" baseline="0" noProof="0">
              <a:ln>
                <a:noFill/>
              </a:ln>
              <a:solidFill>
                <a:prstClr val="white"/>
              </a:solidFill>
              <a:effectLst/>
              <a:uLnTx/>
              <a:uFillTx/>
              <a:latin typeface="AvenirNext LT Pro Regular" panose="020B0504020202020204" pitchFamily="34" charset="0"/>
              <a:ea typeface="Calibri" panose="020F0502020204030204" pitchFamily="34" charset="0"/>
              <a:cs typeface="Arial" panose="020B0604020202020204" pitchFamily="34" charset="0"/>
            </a:endParaRPr>
          </a:p>
        </p:txBody>
      </p:sp>
      <p:sp>
        <p:nvSpPr>
          <p:cNvPr id="6" name="Isosceles Triangle 5">
            <a:extLst>
              <a:ext uri="{FF2B5EF4-FFF2-40B4-BE49-F238E27FC236}">
                <a16:creationId xmlns:a16="http://schemas.microsoft.com/office/drawing/2014/main" id="{B37AE016-535D-4920-9435-EB2F08D162B1}"/>
              </a:ext>
            </a:extLst>
          </p:cNvPr>
          <p:cNvSpPr/>
          <p:nvPr/>
        </p:nvSpPr>
        <p:spPr>
          <a:xfrm rot="10800000">
            <a:off x="5686966" y="808199"/>
            <a:ext cx="775931" cy="343131"/>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1AE15EE-5FBE-437C-AD0A-93CBFCB95BB8}"/>
              </a:ext>
            </a:extLst>
          </p:cNvPr>
          <p:cNvSpPr>
            <a:spLocks/>
          </p:cNvSpPr>
          <p:nvPr/>
        </p:nvSpPr>
        <p:spPr>
          <a:xfrm>
            <a:off x="0" y="2"/>
            <a:ext cx="12192000" cy="841969"/>
          </a:xfrm>
          <a:prstGeom prst="rect">
            <a:avLst/>
          </a:prstGeom>
          <a:solidFill>
            <a:srgbClr val="46575E"/>
          </a:solidFill>
          <a:ln>
            <a:solidFill>
              <a:srgbClr val="465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C7B5941-B95A-40B2-9953-42CCBB62F0A0}"/>
              </a:ext>
            </a:extLst>
          </p:cNvPr>
          <p:cNvSpPr txBox="1"/>
          <p:nvPr/>
        </p:nvSpPr>
        <p:spPr>
          <a:xfrm>
            <a:off x="-1305" y="671544"/>
            <a:ext cx="1220357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600" b="0" i="1" u="none" strike="noStrike" kern="1200" cap="none" spc="0" normalizeH="0" baseline="3000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1</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Department of Psychological Medicine, Institute of Psychiatry, Psychology &amp; Neuroscience, King’s College London, London, UK; </a:t>
            </a:r>
            <a:r>
              <a:rPr kumimoji="0" lang="en-GB" sz="600" b="0" i="1" u="none" strike="noStrike" kern="1200" cap="none" spc="0" normalizeH="0" baseline="3000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2</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South London and Maudsley NHS Foundation Trust, London, UK; </a:t>
            </a:r>
            <a:r>
              <a:rPr kumimoji="0" lang="en-GB" sz="600" b="0" i="1" u="none" strike="noStrike" kern="1200" cap="none" spc="0" normalizeH="0" baseline="3000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3</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COMPASS Pathways Ltd</a:t>
            </a:r>
            <a:r>
              <a:rPr lang="en-GB" sz="600" i="1" dirty="0">
                <a:solidFill>
                  <a:srgbClr val="FFFFFF"/>
                </a:solidFill>
                <a:latin typeface="AvenirNext LT Pro Medium" panose="020B0604020202020204" pitchFamily="34" charset="0"/>
                <a:ea typeface="Calibri" panose="020F0502020204030204" pitchFamily="34" charset="0"/>
                <a:cs typeface="Arial" panose="020B0604020202020204" pitchFamily="34" charset="0"/>
              </a:rPr>
              <a:t>,</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 London, UK; </a:t>
            </a:r>
            <a:r>
              <a:rPr kumimoji="0" lang="en-GB" sz="600" b="0" i="1" u="none" strike="noStrike" kern="1200" cap="none" spc="0" normalizeH="0" baseline="3000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4</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Alzheimer’s </a:t>
            </a:r>
            <a:r>
              <a:rPr kumimoji="0" lang="en-GB" sz="600" b="0" i="1" u="none" strike="noStrike" kern="1200" cap="none" spc="0" normalizeH="0" baseline="0" noProof="0" dirty="0" err="1">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Center</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 </a:t>
            </a:r>
            <a:r>
              <a:rPr kumimoji="0" lang="en-GB" sz="600" b="0" i="1" u="none" strike="noStrike" kern="1200" cap="none" spc="0" normalizeH="0" baseline="0" noProof="0" dirty="0" err="1">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AUmc</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 Amsterdam, The Netherlands; </a:t>
            </a:r>
            <a:r>
              <a:rPr kumimoji="0" lang="en-GB" sz="600" b="0" i="1" u="none" strike="noStrike" kern="1200" cap="none" spc="0" normalizeH="0" baseline="3000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5</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Metis Cognition Ltd, </a:t>
            </a:r>
            <a:r>
              <a:rPr kumimoji="0" lang="en-GB" sz="600" b="0" i="1" u="none" strike="noStrike" kern="1200" cap="none" spc="0" normalizeH="0" baseline="0" noProof="0" dirty="0" err="1">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Kilmington</a:t>
            </a:r>
            <a:r>
              <a:rPr kumimoji="0" lang="en-GB" sz="600" b="0" i="1"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rPr>
              <a:t> Common, UK</a:t>
            </a:r>
            <a:endParaRPr kumimoji="0" lang="en-GB" sz="600" b="0" i="0" u="none" strike="noStrike" kern="1200" cap="none" spc="0" normalizeH="0" baseline="0" noProof="0" dirty="0">
              <a:ln>
                <a:noFill/>
              </a:ln>
              <a:solidFill>
                <a:srgbClr val="FFFFFF"/>
              </a:solidFill>
              <a:effectLst/>
              <a:uLnTx/>
              <a:uFillTx/>
              <a:latin typeface="AvenirNext LT Pro Medium"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DB81E50-C095-467A-8FCD-45FBD44D3447}"/>
              </a:ext>
            </a:extLst>
          </p:cNvPr>
          <p:cNvSpPr txBox="1"/>
          <p:nvPr/>
        </p:nvSpPr>
        <p:spPr>
          <a:xfrm>
            <a:off x="10268" y="-10537"/>
            <a:ext cx="1219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AvenirNext LT Pro Medium" panose="020B0604020202020204" pitchFamily="34" charset="0"/>
                <a:ea typeface="+mn-ea"/>
                <a:cs typeface="Arial" panose="020B0604020202020204" pitchFamily="34" charset="0"/>
              </a:rPr>
              <a:t>The effects of COMP360 (psilocybin formulation) on cognitive function: Results from a randomized, placebo-controlled trial in healthy participants</a:t>
            </a:r>
          </a:p>
        </p:txBody>
      </p:sp>
      <p:sp>
        <p:nvSpPr>
          <p:cNvPr id="5" name="TextBox 4">
            <a:extLst>
              <a:ext uri="{FF2B5EF4-FFF2-40B4-BE49-F238E27FC236}">
                <a16:creationId xmlns:a16="http://schemas.microsoft.com/office/drawing/2014/main" id="{366EB191-5DDB-46E7-BB08-952D41150BFA}"/>
              </a:ext>
            </a:extLst>
          </p:cNvPr>
          <p:cNvSpPr txBox="1"/>
          <p:nvPr/>
        </p:nvSpPr>
        <p:spPr>
          <a:xfrm>
            <a:off x="10268" y="502755"/>
            <a:ext cx="1215345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Dr James Rucker</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1,2</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Professor Allan Young</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1,2</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Catherine Bird</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1</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Professor John Harrison</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1,4,5</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Dr Lindsey Marwood</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3</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Sunil Mistry</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3</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Dr Susan Stansfield</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3</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Dr Neil Weston</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1</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Sam Williams</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3</a:t>
            </a:r>
            <a:r>
              <a:rPr kumimoji="0" lang="en-GB" sz="900" b="0" i="0" u="none" strike="noStrike" kern="0" cap="none" spc="0" normalizeH="0" baseline="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 Dr Ekaterina Malievskaia</a:t>
            </a:r>
            <a:r>
              <a:rPr kumimoji="0" lang="en-GB" sz="900" b="0" i="0" u="none" strike="noStrike" kern="0" cap="none" spc="0" normalizeH="0" baseline="30000" noProof="0" dirty="0">
                <a:ln>
                  <a:noFill/>
                </a:ln>
                <a:solidFill>
                  <a:srgbClr val="FFFFFF"/>
                </a:solidFill>
                <a:effectLst/>
                <a:uLnTx/>
                <a:uFillTx/>
                <a:latin typeface="AvenirNext LT Pro Medium" panose="020B0604020202020204" pitchFamily="34" charset="0"/>
                <a:ea typeface="+mn-ea"/>
                <a:cs typeface="Arial" panose="020B0604020202020204" pitchFamily="34" charset="0"/>
              </a:rPr>
              <a:t>3</a:t>
            </a:r>
          </a:p>
        </p:txBody>
      </p:sp>
      <p:sp>
        <p:nvSpPr>
          <p:cNvPr id="16" name="TextBox 15">
            <a:extLst>
              <a:ext uri="{FF2B5EF4-FFF2-40B4-BE49-F238E27FC236}">
                <a16:creationId xmlns:a16="http://schemas.microsoft.com/office/drawing/2014/main" id="{89780F9A-258B-417D-8A79-C46E07095BBF}"/>
              </a:ext>
            </a:extLst>
          </p:cNvPr>
          <p:cNvSpPr txBox="1"/>
          <p:nvPr/>
        </p:nvSpPr>
        <p:spPr>
          <a:xfrm>
            <a:off x="64737" y="850427"/>
            <a:ext cx="2448000" cy="59862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rPr>
              <a:t>Objective</a:t>
            </a:r>
            <a:endParaRPr kumimoji="0" lang="en-GB" sz="1400" b="0" i="0" u="none" strike="noStrike" kern="1200" cap="none" spc="0" normalizeH="0" baseline="0" noProof="0" dirty="0">
              <a:ln>
                <a:noFill/>
              </a:ln>
              <a:solidFill>
                <a:srgbClr val="46575E"/>
              </a:solidFill>
              <a:effectLst/>
              <a:uLnTx/>
              <a:uFillTx/>
              <a:latin typeface="AvenirNext LT Pro Medium"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To explore the short- and longer-term effects of psilocybin on cognitive functions in healthy participants</a:t>
            </a:r>
          </a:p>
          <a:p>
            <a:pPr marL="0" marR="0" lvl="0" indent="0" algn="l" defTabSz="914400" rtl="0" eaLnBrk="1" fontAlgn="auto" latinLnBrk="0" hangingPunct="1">
              <a:lnSpc>
                <a:spcPct val="100000"/>
              </a:lnSpc>
              <a:spcBef>
                <a:spcPts val="0"/>
              </a:spcBef>
              <a:spcAft>
                <a:spcPts val="0"/>
              </a:spcAft>
              <a:buClr>
                <a:srgbClr val="00B0F0"/>
              </a:buClr>
              <a:buSzPct val="105000"/>
              <a:buFontTx/>
              <a:buNone/>
              <a:tabLst/>
              <a:defRPr/>
            </a:pPr>
            <a:endParaRPr kumimoji="0" lang="en-GB" sz="800" b="0" i="0" u="none" strike="noStrike" kern="1200" cap="none" spc="0" normalizeH="0" baseline="0" noProof="0" dirty="0">
              <a:ln>
                <a:noFill/>
              </a:ln>
              <a:solidFill>
                <a:srgbClr val="46575E"/>
              </a:solidFill>
              <a:effectLst/>
              <a:uLnTx/>
              <a:uFillTx/>
              <a:latin typeface="AvenirNext LT Pro Medium"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rPr>
              <a:t>Background</a:t>
            </a:r>
            <a:endParaRPr kumimoji="0" lang="en-GB" sz="1400" b="0" i="0" u="none" strike="noStrike" kern="1200" cap="none" spc="0" normalizeH="0" baseline="0" noProof="0" dirty="0">
              <a:ln>
                <a:noFill/>
              </a:ln>
              <a:solidFill>
                <a:srgbClr val="46575E"/>
              </a:solidFill>
              <a:effectLst/>
              <a:uLnTx/>
              <a:uFillTx/>
              <a:latin typeface="AvenirNext LT Pro Medium"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a:ea typeface="+mn-ea"/>
                <a:cs typeface="+mn-cs"/>
              </a:rPr>
              <a:t>Psilocybin belongs to a class of drugs referred to as psychedelics (‘mind-manifesting’). Partial agonism of 5-HT</a:t>
            </a:r>
            <a:r>
              <a:rPr kumimoji="0" lang="en-GB" sz="700" b="0" i="0" u="none" strike="noStrike" kern="1200" cap="none" spc="0" normalizeH="0" baseline="-25000" noProof="0" dirty="0">
                <a:ln>
                  <a:noFill/>
                </a:ln>
                <a:solidFill>
                  <a:srgbClr val="46575E"/>
                </a:solidFill>
                <a:effectLst/>
                <a:uLnTx/>
                <a:uFillTx/>
                <a:latin typeface="Avenir Next LT Pro Light"/>
                <a:ea typeface="+mn-ea"/>
                <a:cs typeface="+mn-cs"/>
              </a:rPr>
              <a:t>2A</a:t>
            </a:r>
            <a:r>
              <a:rPr kumimoji="0" lang="en-GB" sz="700" b="0" i="0" u="none" strike="noStrike" kern="1200" cap="none" spc="0" normalizeH="0" baseline="0" noProof="0" dirty="0">
                <a:ln>
                  <a:noFill/>
                </a:ln>
                <a:solidFill>
                  <a:srgbClr val="46575E"/>
                </a:solidFill>
                <a:effectLst/>
                <a:uLnTx/>
                <a:uFillTx/>
                <a:latin typeface="Avenir Next LT Pro Light"/>
                <a:ea typeface="+mn-ea"/>
                <a:cs typeface="+mn-cs"/>
              </a:rPr>
              <a:t> receptors is a key mechanism contributing to its biological effects</a:t>
            </a:r>
            <a:r>
              <a:rPr kumimoji="0" lang="en-GB" sz="700" b="0" i="0" u="none" strike="noStrike" kern="1200" cap="none" spc="0" normalizeH="0" baseline="30000" noProof="0" dirty="0">
                <a:ln>
                  <a:noFill/>
                </a:ln>
                <a:solidFill>
                  <a:srgbClr val="46575E"/>
                </a:solidFill>
                <a:effectLst/>
                <a:uLnTx/>
                <a:uFillTx/>
                <a:latin typeface="Avenir Next LT Pro Light"/>
                <a:ea typeface="+mn-ea"/>
                <a:cs typeface="+mn-cs"/>
              </a:rPr>
              <a:t>1</a:t>
            </a:r>
            <a:endParaRPr kumimoji="0" lang="en-GB" sz="700" b="0" i="0" u="none" strike="noStrike" kern="1200" cap="none" spc="0" normalizeH="0" baseline="0" noProof="0" dirty="0">
              <a:ln>
                <a:noFill/>
              </a:ln>
              <a:solidFill>
                <a:srgbClr val="46575E"/>
              </a:solidFill>
              <a:effectLst/>
              <a:uLnTx/>
              <a:uFillTx/>
              <a:latin typeface="Avenir Next LT Pro Light"/>
              <a:ea typeface="+mn-ea"/>
              <a:cs typeface="+mn-cs"/>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a:ea typeface="+mn-ea"/>
                <a:cs typeface="+mn-cs"/>
              </a:rPr>
              <a:t>The effects of psilocybin on cognitive functioning have not been widely or systematically studied</a:t>
            </a:r>
          </a:p>
          <a:p>
            <a:pPr marL="171450" indent="-171450">
              <a:buClr>
                <a:srgbClr val="00B0F0"/>
              </a:buClr>
              <a:buSzPct val="105000"/>
              <a:buFont typeface="Wingdings" panose="05000000000000000000" pitchFamily="2" charset="2"/>
              <a:buChar char="q"/>
              <a:defRPr/>
            </a:pPr>
            <a:r>
              <a:rPr kumimoji="0" lang="en-GB" sz="700" b="0" i="0" u="none" strike="noStrike" kern="1200" cap="none" spc="0" normalizeH="0" baseline="0" noProof="0" dirty="0">
                <a:ln>
                  <a:noFill/>
                </a:ln>
                <a:solidFill>
                  <a:srgbClr val="46575E"/>
                </a:solidFill>
                <a:effectLst/>
                <a:uLnTx/>
                <a:uFillTx/>
                <a:latin typeface="Avenir Next LT Pro Light"/>
                <a:ea typeface="+mn-ea"/>
                <a:cs typeface="+mn-cs"/>
              </a:rPr>
              <a:t>COMP360 is COMPASS Pathfinder Limited’s proprietary synthetic psilocybin formulation optimized for stability and purity, and is in clinical development for treatment-resistant depression following encouraging indications of psilocybin efficacy, with minimal adverse events (AEs), in pilot studies in depressive states</a:t>
            </a:r>
            <a:r>
              <a:rPr kumimoji="0" lang="en-GB" sz="700" b="0" i="0" u="none" strike="noStrike" kern="1200" cap="none" spc="0" normalizeH="0" baseline="30000" noProof="0" dirty="0">
                <a:ln>
                  <a:noFill/>
                </a:ln>
                <a:solidFill>
                  <a:srgbClr val="46575E"/>
                </a:solidFill>
                <a:effectLst/>
                <a:uLnTx/>
                <a:uFillTx/>
                <a:latin typeface="Avenir Next LT Pro Light"/>
                <a:ea typeface="+mn-ea"/>
                <a:cs typeface="+mn-cs"/>
              </a:rPr>
              <a:t>1,2</a:t>
            </a:r>
            <a:r>
              <a:rPr kumimoji="0" lang="en-GB" sz="700" b="0" i="0" u="none" strike="noStrike" kern="1200" cap="none" spc="0" normalizeH="0" baseline="0" noProof="0" dirty="0">
                <a:ln>
                  <a:noFill/>
                </a:ln>
                <a:solidFill>
                  <a:srgbClr val="46575E"/>
                </a:solidFill>
                <a:effectLst/>
                <a:uLnTx/>
                <a:uFillTx/>
                <a:latin typeface="Avenir Next LT Pro Light"/>
                <a:ea typeface="+mn-ea"/>
                <a:cs typeface="+mn-cs"/>
              </a:rPr>
              <a:t> </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chemeClr val="tx2"/>
                </a:solidFill>
                <a:effectLst/>
                <a:uLnTx/>
                <a:uFillTx/>
                <a:latin typeface="Avenir Next LT Pro Light"/>
                <a:ea typeface="+mn-ea"/>
                <a:cs typeface="+mn-cs"/>
              </a:rPr>
              <a:t>Previous studies in healthy participants have indicated acute improvements in social cognition following psilocybin administration (non COMP360 formulation)</a:t>
            </a:r>
            <a:r>
              <a:rPr kumimoji="0" lang="en-GB" sz="700" b="0" i="0" u="none" strike="noStrike" kern="1200" cap="none" spc="0" normalizeH="0" baseline="30000" noProof="0" dirty="0">
                <a:ln>
                  <a:noFill/>
                </a:ln>
                <a:solidFill>
                  <a:schemeClr val="tx2"/>
                </a:solidFill>
                <a:effectLst/>
                <a:uLnTx/>
                <a:uFillTx/>
                <a:latin typeface="Avenir Next LT Pro Light"/>
                <a:ea typeface="+mn-ea"/>
                <a:cs typeface="+mn-cs"/>
              </a:rPr>
              <a:t>4-6</a:t>
            </a:r>
            <a:r>
              <a:rPr kumimoji="0" lang="en-GB" sz="700" b="0" i="0" u="none" strike="noStrike" kern="1200" cap="none" spc="0" normalizeH="0" baseline="0" noProof="0" dirty="0">
                <a:ln>
                  <a:noFill/>
                </a:ln>
                <a:solidFill>
                  <a:schemeClr val="tx2"/>
                </a:solidFill>
                <a:effectLst/>
                <a:uLnTx/>
                <a:uFillTx/>
                <a:latin typeface="Avenir Next LT Pro Light"/>
                <a:ea typeface="+mn-ea"/>
                <a:cs typeface="+mn-cs"/>
              </a:rPr>
              <a:t>; however, it remains unclear whether these benefits persist post-acutely and whether the potential beneficial effects of psilocybin are limited </a:t>
            </a:r>
            <a:r>
              <a:rPr kumimoji="0" lang="en-GB" sz="700" b="0" i="0" u="none" strike="noStrike" kern="1200" cap="none" spc="0" normalizeH="0" baseline="0" noProof="0">
                <a:ln>
                  <a:noFill/>
                </a:ln>
                <a:solidFill>
                  <a:schemeClr val="tx2"/>
                </a:solidFill>
                <a:effectLst/>
                <a:uLnTx/>
                <a:uFillTx/>
                <a:latin typeface="Avenir Next LT Pro Light"/>
                <a:ea typeface="+mn-ea"/>
                <a:cs typeface="+mn-cs"/>
              </a:rPr>
              <a:t>to improving </a:t>
            </a:r>
            <a:r>
              <a:rPr kumimoji="0" lang="en-GB" sz="700" b="0" i="0" u="none" strike="noStrike" kern="1200" cap="none" spc="0" normalizeH="0" baseline="0" noProof="0" dirty="0">
                <a:ln>
                  <a:noFill/>
                </a:ln>
                <a:solidFill>
                  <a:schemeClr val="tx2"/>
                </a:solidFill>
                <a:effectLst/>
                <a:uLnTx/>
                <a:uFillTx/>
                <a:latin typeface="Avenir Next LT Pro Light"/>
                <a:ea typeface="+mn-ea"/>
                <a:cs typeface="+mn-cs"/>
              </a:rPr>
              <a:t>social cognition or if psilocybin may also benefit general cognitive abilities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chemeClr val="tx2"/>
                </a:solidFill>
                <a:effectLst/>
                <a:uLnTx/>
                <a:uFillTx/>
                <a:latin typeface="Avenir Next LT Pro Light" panose="020B0304020202020204" pitchFamily="34" charset="0"/>
                <a:ea typeface="+mn-ea"/>
                <a:cs typeface="+mn-cs"/>
              </a:rPr>
              <a:t>Here we report results on the effects of COMP360 on key domains of cognitive functioning from the largest randomized, placebo-controlled trial of psilocybin to date</a:t>
            </a:r>
            <a:endParaRPr kumimoji="0" lang="en-GB" sz="800" b="0" i="0" u="none" strike="noStrike" kern="1200" cap="none" spc="0" normalizeH="0" baseline="0" noProof="0" dirty="0">
              <a:ln>
                <a:noFill/>
              </a:ln>
              <a:solidFill>
                <a:schemeClr val="tx2"/>
              </a:solidFill>
              <a:effectLst/>
              <a:uLnTx/>
              <a:uFillTx/>
              <a:latin typeface="AvenirNext LT Pro Medium"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5000"/>
              <a:buFontTx/>
              <a:buNone/>
              <a:tabLst/>
              <a:defRPr/>
            </a:pPr>
            <a:endParaRPr kumimoji="0" lang="en-GB" sz="800" b="0" i="0" u="none" strike="noStrike" kern="1200" cap="none" spc="0" normalizeH="0" baseline="0" noProof="0" dirty="0">
              <a:ln>
                <a:noFill/>
              </a:ln>
              <a:solidFill>
                <a:srgbClr val="46575E"/>
              </a:solidFill>
              <a:effectLst/>
              <a:uLnTx/>
              <a:uFillTx/>
              <a:latin typeface="AvenirNext LT Pro Medium"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rPr>
              <a:t>Methods</a:t>
            </a:r>
            <a:endParaRPr kumimoji="0" lang="en-GB" sz="14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Study design</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This was an exploratory, phase I, randomized, double-blind, placebo-controlled study to evaluate the effects of two doses of COMP360 (10 or 25mg) compared with placebo in healthy male and female participants, aged between 18-65 years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Prior to dosing, participants took part in a preparatory group session</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The study drug was administered simultaneously to up to six participants, who received 1:1 psychological support</a:t>
            </a:r>
          </a:p>
          <a:p>
            <a:pPr marL="0" marR="0" lvl="0" indent="0" algn="l" defTabSz="914400" rtl="0" eaLnBrk="1" fontAlgn="auto" latinLnBrk="0" hangingPunct="1">
              <a:lnSpc>
                <a:spcPct val="100000"/>
              </a:lnSpc>
              <a:spcBef>
                <a:spcPts val="0"/>
              </a:spcBef>
              <a:spcAft>
                <a:spcPts val="0"/>
              </a:spcAft>
              <a:buClr>
                <a:srgbClr val="00B0F0"/>
              </a:buClr>
              <a:buSzPct val="105000"/>
              <a:buFontTx/>
              <a:buNone/>
              <a:tabLst/>
              <a:defRPr/>
            </a:pPr>
            <a:endParaRPr kumimoji="0" lang="en-GB" sz="5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Assessments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To assess the effects of psilocybin on cognition, participants completed a range of validated measures of cognition from the Cambridge Neuropsychological Test Automated Battery (CANTAB)</a:t>
            </a:r>
            <a:r>
              <a:rPr kumimoji="0" lang="en-GB" sz="700" b="0" i="0" u="none" strike="noStrike" kern="1200" cap="none" spc="0" normalizeH="0" baseline="30000" noProof="0" dirty="0">
                <a:ln>
                  <a:noFill/>
                </a:ln>
                <a:solidFill>
                  <a:srgbClr val="46575E"/>
                </a:solidFill>
                <a:effectLst/>
                <a:uLnTx/>
                <a:uFillTx/>
                <a:latin typeface="Avenir Next LT Pro Light" panose="020B0304020202020204" pitchFamily="34" charset="0"/>
                <a:ea typeface="+mn-ea"/>
                <a:cs typeface="+mn-cs"/>
              </a:rPr>
              <a:t>7</a:t>
            </a: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 </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endPar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endParaRPr>
          </a:p>
        </p:txBody>
      </p:sp>
      <p:sp>
        <p:nvSpPr>
          <p:cNvPr id="18" name="TextBox 17">
            <a:extLst>
              <a:ext uri="{FF2B5EF4-FFF2-40B4-BE49-F238E27FC236}">
                <a16:creationId xmlns:a16="http://schemas.microsoft.com/office/drawing/2014/main" id="{B8B8AC4C-780C-4AEE-9110-B8CAAF2AA285}"/>
              </a:ext>
            </a:extLst>
          </p:cNvPr>
          <p:cNvSpPr txBox="1"/>
          <p:nvPr/>
        </p:nvSpPr>
        <p:spPr>
          <a:xfrm>
            <a:off x="2393577" y="918917"/>
            <a:ext cx="2448000" cy="293413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1"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Figure 1 </a:t>
            </a: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presents an overview of the scheduled study visits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CANTAB assessments included the Paired Associates Learning-Total Errors Adjusted (PAL-TEA), measuring episodic memory, Spatial Working Memory-Between Errors (SWM-BE), measuring working memory, SWM-Strategy (SWM-S), measuring executive function and planning, and Rapid Visual Information Processing A-prime (RVP-A’), measuring sustained attention</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The effects of each outcome variable were evaluated on the basis of change from baseline scores using a mixed-model for repeated measures (MMRM) analysis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This study was exploratory and therefore not adequately powered to detect statistical significance; as such p-values are not reported</a:t>
            </a:r>
          </a:p>
          <a:p>
            <a:pPr marL="0" marR="0" lvl="0" indent="0" algn="l" defTabSz="914400" rtl="0" eaLnBrk="1" fontAlgn="auto" latinLnBrk="0" hangingPunct="1">
              <a:lnSpc>
                <a:spcPct val="100000"/>
              </a:lnSpc>
              <a:spcBef>
                <a:spcPts val="0"/>
              </a:spcBef>
              <a:spcAft>
                <a:spcPts val="0"/>
              </a:spcAft>
              <a:buClr>
                <a:srgbClr val="00B0F0"/>
              </a:buClr>
              <a:buSzPct val="105000"/>
              <a:buFontTx/>
              <a:buNone/>
              <a:tabLst/>
              <a:defRPr/>
            </a:pPr>
            <a:endPar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5000"/>
              <a:buFontTx/>
              <a:buNone/>
              <a:tabLst/>
              <a:defRPr/>
            </a:pPr>
            <a:r>
              <a:rPr kumimoji="0" lang="en-GB" sz="12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rPr>
              <a:t>Results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In total, 89 healthy participants were </a:t>
            </a:r>
            <a:r>
              <a:rPr lang="en-GB" sz="700" dirty="0">
                <a:solidFill>
                  <a:srgbClr val="46575E"/>
                </a:solidFill>
                <a:latin typeface="Avenir Next LT Pro Light" panose="020B0304020202020204" pitchFamily="34" charset="0"/>
              </a:rPr>
              <a:t>randomized</a:t>
            </a: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 (mean [SD], age, 36.1[9.1] years, males; n=48 (53.9%), females; n=41 (46.1%).</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33 (37.1%) participants had prior psilocybin experience</a:t>
            </a:r>
            <a:endParaRPr kumimoji="0" lang="en-GB" sz="1200" b="0" i="0" u="none" strike="noStrike" kern="1200" cap="none" spc="0" normalizeH="0" baseline="0" noProof="0" dirty="0">
              <a:ln>
                <a:noFill/>
              </a:ln>
              <a:solidFill>
                <a:srgbClr val="0695D1"/>
              </a:solidFill>
              <a:effectLst/>
              <a:uLnTx/>
              <a:uFillTx/>
              <a:latin typeface="AvenirNext LT Pro Medium"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1"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Figure 2 </a:t>
            </a:r>
            <a:r>
              <a:rPr kumimoji="0" lang="en-GB" sz="700" b="0"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presents participant disposition</a:t>
            </a:r>
          </a:p>
          <a:p>
            <a:pPr marL="457189" marR="0" lvl="1"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30000" noProof="0" dirty="0">
              <a:ln>
                <a:noFill/>
              </a:ln>
              <a:solidFill>
                <a:srgbClr val="46575E"/>
              </a:solidFill>
              <a:effectLst/>
              <a:uLnTx/>
              <a:uFillTx/>
              <a:latin typeface="Avenir Next LT Pro Light" panose="020B0304020202020204" pitchFamily="34" charset="0"/>
              <a:ea typeface="+mn-ea"/>
              <a:cs typeface="+mn-cs"/>
            </a:endParaRPr>
          </a:p>
        </p:txBody>
      </p:sp>
      <p:sp>
        <p:nvSpPr>
          <p:cNvPr id="22" name="TextBox 21">
            <a:extLst>
              <a:ext uri="{FF2B5EF4-FFF2-40B4-BE49-F238E27FC236}">
                <a16:creationId xmlns:a16="http://schemas.microsoft.com/office/drawing/2014/main" id="{91B82CC6-964D-4B15-8A72-DB18065D125C}"/>
              </a:ext>
            </a:extLst>
          </p:cNvPr>
          <p:cNvSpPr txBox="1"/>
          <p:nvPr/>
        </p:nvSpPr>
        <p:spPr>
          <a:xfrm>
            <a:off x="7246407" y="859650"/>
            <a:ext cx="2230362" cy="36179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6575E"/>
                </a:solidFill>
                <a:effectLst/>
                <a:uLnTx/>
                <a:uFillTx/>
                <a:latin typeface="Avenir Next LT Pro Light" panose="020B0304020202020204" pitchFamily="34" charset="0"/>
                <a:ea typeface="+mn-ea"/>
                <a:cs typeface="+mn-cs"/>
              </a:rPr>
              <a:t>CANTAB results</a:t>
            </a:r>
            <a:endParaRPr kumimoji="0" lang="en-GB" sz="900" b="1" i="0" u="none" strike="noStrike" kern="1200" cap="none" spc="0" normalizeH="0" baseline="0" noProof="0" dirty="0">
              <a:ln>
                <a:noFill/>
              </a:ln>
              <a:solidFill>
                <a:srgbClr val="79B748"/>
              </a:solidFill>
              <a:effectLst/>
              <a:uLnTx/>
              <a:uFillTx/>
              <a:latin typeface="Avenir Next LT Pro Light" panose="020B03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On the global composite measure (</a:t>
            </a:r>
            <a:r>
              <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Figure 4a</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there was an increasing trend in scores indicating better performance on average for the COMP360 10mg and 25mg doses by day 29 compared with baseline. No difference was observed for COMP360 10mg and 25mg when compared with placebo, and also between COMP360 25mg and 10mg by day 29 </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For PAL-TEA (</a:t>
            </a:r>
            <a:r>
              <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Figure 4b</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a measure of episodic memory, there was no difference for any of the groups at day 29 compared </a:t>
            </a:r>
            <a:r>
              <a:rPr lang="en-GB" sz="700">
                <a:solidFill>
                  <a:srgbClr val="46575E"/>
                </a:solidFill>
                <a:latin typeface="Avenir Next LT Pro Light" panose="020B0304020202020204" pitchFamily="34" charset="0"/>
              </a:rPr>
              <a:t>with</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baseline, nor were any differences observed between the groups</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For Spatial Working Memory, SWM-BE (</a:t>
            </a:r>
            <a:r>
              <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Figure 4c</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and SWM-S (</a:t>
            </a:r>
            <a:r>
              <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Figure 4d</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there were trends indicating better performance on average for COMP360 25mg (and placebo for SWM-BE only) by day 29 compared </a:t>
            </a:r>
            <a:r>
              <a:rPr lang="en-GB" sz="700">
                <a:solidFill>
                  <a:srgbClr val="46575E"/>
                </a:solidFill>
                <a:latin typeface="Avenir Next LT Pro Light" panose="020B0304020202020204" pitchFamily="34" charset="0"/>
              </a:rPr>
              <a:t>with</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baseline, but no difference was observed for COMP360 10mg and 25mg when compared </a:t>
            </a:r>
            <a:r>
              <a:rPr lang="en-GB" sz="700">
                <a:solidFill>
                  <a:srgbClr val="46575E"/>
                </a:solidFill>
                <a:latin typeface="Avenir Next LT Pro Light" panose="020B0304020202020204" pitchFamily="34" charset="0"/>
              </a:rPr>
              <a:t>with</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placebo, nor between COMP360 25mg and 10mg</a:t>
            </a:r>
          </a:p>
          <a:p>
            <a:pPr marL="171450" marR="0" lvl="0" indent="-171450" algn="l" defTabSz="914400" rtl="0" eaLnBrk="1" fontAlgn="auto" latinLnBrk="0" hangingPunct="1">
              <a:lnSpc>
                <a:spcPct val="100000"/>
              </a:lnSpc>
              <a:spcBef>
                <a:spcPts val="0"/>
              </a:spcBef>
              <a:spcAft>
                <a:spcPts val="0"/>
              </a:spcAft>
              <a:buClr>
                <a:srgbClr val="00B0F0"/>
              </a:buClr>
              <a:buSzPct val="105000"/>
              <a:buFont typeface="Wingdings" panose="05000000000000000000" pitchFamily="2" charset="2"/>
              <a:buChar char="q"/>
              <a:tabLst/>
              <a:defRPr/>
            </a:pP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For RVP-A’ (</a:t>
            </a:r>
            <a:r>
              <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Figure 4e</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a measure of sustained attention, there were trends indicating better performance on average for COMP360 10mg and 25mg by day 29 compared </a:t>
            </a:r>
            <a:r>
              <a:rPr lang="en-GB" sz="700">
                <a:solidFill>
                  <a:srgbClr val="46575E"/>
                </a:solidFill>
                <a:latin typeface="Avenir Next LT Pro Light" panose="020B0304020202020204" pitchFamily="34" charset="0"/>
              </a:rPr>
              <a:t>with</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baseline, but no difference was observed for COMP360 10mg and 25mg when compared </a:t>
            </a:r>
            <a:r>
              <a:rPr lang="en-GB" sz="700">
                <a:solidFill>
                  <a:srgbClr val="46575E"/>
                </a:solidFill>
                <a:latin typeface="Avenir Next LT Pro Light" panose="020B0304020202020204" pitchFamily="34" charset="0"/>
              </a:rPr>
              <a:t>with</a:t>
            </a:r>
            <a:r>
              <a:rPr kumimoji="0" lang="en-GB" sz="700" b="0"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rPr>
              <a:t> placebo, nor between COMP360 25mg and 10mg</a:t>
            </a:r>
            <a:endParaRPr kumimoji="0" lang="en-GB" sz="700" b="1" i="0" u="none" strike="noStrike" kern="1200" cap="none" spc="0" normalizeH="0" baseline="0" noProof="0">
              <a:ln>
                <a:noFill/>
              </a:ln>
              <a:solidFill>
                <a:srgbClr val="46575E"/>
              </a:solidFill>
              <a:effectLst/>
              <a:uLnTx/>
              <a:uFillTx/>
              <a:latin typeface="Avenir Next LT Pro Light" panose="020B0304020202020204" pitchFamily="34" charset="0"/>
              <a:ea typeface="+mn-ea"/>
              <a:cs typeface="+mn-cs"/>
            </a:endParaRPr>
          </a:p>
        </p:txBody>
      </p:sp>
      <p:sp>
        <p:nvSpPr>
          <p:cNvPr id="25" name="Rectangle 24">
            <a:extLst>
              <a:ext uri="{FF2B5EF4-FFF2-40B4-BE49-F238E27FC236}">
                <a16:creationId xmlns:a16="http://schemas.microsoft.com/office/drawing/2014/main" id="{C011FAB7-A917-427D-8C4F-5DB641AD2832}"/>
              </a:ext>
            </a:extLst>
          </p:cNvPr>
          <p:cNvSpPr/>
          <p:nvPr/>
        </p:nvSpPr>
        <p:spPr>
          <a:xfrm>
            <a:off x="0" y="6726792"/>
            <a:ext cx="12192000" cy="183273"/>
          </a:xfrm>
          <a:prstGeom prst="rect">
            <a:avLst/>
          </a:prstGeom>
          <a:solidFill>
            <a:srgbClr val="465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FFFFFF"/>
                </a:solidFill>
                <a:effectLst/>
                <a:uLnTx/>
                <a:uFillTx/>
                <a:latin typeface="Avenir Next LT Pro Light" panose="020B0304020202020204" pitchFamily="34" charset="0"/>
                <a:ea typeface="+mn-ea"/>
                <a:cs typeface="+mn-cs"/>
              </a:rPr>
              <a:t>Virtual poster presented at the American Society of Clinical Psychopharmacology Annual Meeting, </a:t>
            </a:r>
            <a:r>
              <a:rPr lang="en-GB" sz="600" dirty="0">
                <a:solidFill>
                  <a:srgbClr val="FFFFFF"/>
                </a:solidFill>
                <a:latin typeface="Avenir Next LT Pro Light" panose="020B0304020202020204" pitchFamily="34" charset="0"/>
              </a:rPr>
              <a:t>J</a:t>
            </a:r>
            <a:r>
              <a:rPr kumimoji="0" lang="en-GB" sz="600" b="0" i="0" u="none" strike="noStrike" kern="1200" cap="none" spc="0" normalizeH="0" baseline="0" noProof="0" dirty="0" err="1">
                <a:ln>
                  <a:noFill/>
                </a:ln>
                <a:solidFill>
                  <a:srgbClr val="FFFFFF"/>
                </a:solidFill>
                <a:effectLst/>
                <a:uLnTx/>
                <a:uFillTx/>
                <a:latin typeface="Avenir Next LT Pro Light" panose="020B0304020202020204" pitchFamily="34" charset="0"/>
                <a:ea typeface="+mn-ea"/>
                <a:cs typeface="+mn-cs"/>
              </a:rPr>
              <a:t>une</a:t>
            </a:r>
            <a:r>
              <a:rPr kumimoji="0" lang="en-GB" sz="600" b="0" i="0" u="none" strike="noStrike" kern="1200" cap="none" spc="0" normalizeH="0" baseline="0" noProof="0" dirty="0">
                <a:ln>
                  <a:noFill/>
                </a:ln>
                <a:solidFill>
                  <a:srgbClr val="FFFFFF"/>
                </a:solidFill>
                <a:effectLst/>
                <a:uLnTx/>
                <a:uFillTx/>
                <a:latin typeface="Avenir Next LT Pro Light" panose="020B0304020202020204" pitchFamily="34" charset="0"/>
                <a:ea typeface="+mn-ea"/>
                <a:cs typeface="+mn-cs"/>
              </a:rPr>
              <a:t> 01-04, 2021 </a:t>
            </a:r>
          </a:p>
        </p:txBody>
      </p:sp>
      <p:grpSp>
        <p:nvGrpSpPr>
          <p:cNvPr id="251" name="Group 250">
            <a:extLst>
              <a:ext uri="{FF2B5EF4-FFF2-40B4-BE49-F238E27FC236}">
                <a16:creationId xmlns:a16="http://schemas.microsoft.com/office/drawing/2014/main" id="{B063E6E2-ABB9-4654-A0CC-2090D4B666F8}"/>
              </a:ext>
            </a:extLst>
          </p:cNvPr>
          <p:cNvGrpSpPr/>
          <p:nvPr/>
        </p:nvGrpSpPr>
        <p:grpSpPr>
          <a:xfrm>
            <a:off x="2533564" y="3790684"/>
            <a:ext cx="2325803" cy="1413517"/>
            <a:chOff x="1761423" y="2699483"/>
            <a:chExt cx="3091394" cy="1028328"/>
          </a:xfrm>
        </p:grpSpPr>
        <p:grpSp>
          <p:nvGrpSpPr>
            <p:cNvPr id="252" name="Group 251">
              <a:extLst>
                <a:ext uri="{FF2B5EF4-FFF2-40B4-BE49-F238E27FC236}">
                  <a16:creationId xmlns:a16="http://schemas.microsoft.com/office/drawing/2014/main" id="{CC4CAC2D-1CDF-4D99-86A7-F5CD6F362360}"/>
                </a:ext>
              </a:extLst>
            </p:cNvPr>
            <p:cNvGrpSpPr/>
            <p:nvPr/>
          </p:nvGrpSpPr>
          <p:grpSpPr>
            <a:xfrm>
              <a:off x="1761423" y="2699483"/>
              <a:ext cx="2095216" cy="717022"/>
              <a:chOff x="2504285" y="709282"/>
              <a:chExt cx="2095216" cy="717022"/>
            </a:xfrm>
          </p:grpSpPr>
          <p:sp>
            <p:nvSpPr>
              <p:cNvPr id="262" name="TextBox 261">
                <a:extLst>
                  <a:ext uri="{FF2B5EF4-FFF2-40B4-BE49-F238E27FC236}">
                    <a16:creationId xmlns:a16="http://schemas.microsoft.com/office/drawing/2014/main" id="{C874AA76-89ED-408A-A856-8C30D0502496}"/>
                  </a:ext>
                </a:extLst>
              </p:cNvPr>
              <p:cNvSpPr txBox="1"/>
              <p:nvPr/>
            </p:nvSpPr>
            <p:spPr>
              <a:xfrm>
                <a:off x="3184238" y="709282"/>
                <a:ext cx="741939" cy="156735"/>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Next LT Pro Medium" panose="020B0604020202020204" pitchFamily="34" charset="0"/>
                    <a:ea typeface="+mn-ea"/>
                    <a:cs typeface="+mn-cs"/>
                  </a:rPr>
                  <a:t>Randomisation n=89</a:t>
                </a:r>
                <a:endParaRPr kumimoji="0" lang="en-GB" sz="500" b="0" i="0" u="none" strike="noStrike" kern="1200" cap="none" spc="0" normalizeH="0" baseline="0" noProof="0">
                  <a:ln>
                    <a:noFill/>
                  </a:ln>
                  <a:solidFill>
                    <a:srgbClr val="46575E"/>
                  </a:solidFill>
                  <a:effectLst/>
                  <a:uLnTx/>
                  <a:uFillTx/>
                  <a:latin typeface="AvenirNext LT Pro Medium" panose="020B0604020202020204" pitchFamily="34" charset="0"/>
                  <a:ea typeface="+mn-ea"/>
                  <a:cs typeface="+mn-cs"/>
                </a:endParaRPr>
              </a:p>
            </p:txBody>
          </p:sp>
          <p:sp>
            <p:nvSpPr>
              <p:cNvPr id="263" name="TextBox 262">
                <a:extLst>
                  <a:ext uri="{FF2B5EF4-FFF2-40B4-BE49-F238E27FC236}">
                    <a16:creationId xmlns:a16="http://schemas.microsoft.com/office/drawing/2014/main" id="{7322A851-A5A3-4D31-94BE-D05917692634}"/>
                  </a:ext>
                </a:extLst>
              </p:cNvPr>
              <p:cNvSpPr txBox="1"/>
              <p:nvPr/>
            </p:nvSpPr>
            <p:spPr>
              <a:xfrm>
                <a:off x="2504285" y="1210860"/>
                <a:ext cx="672052" cy="201516"/>
              </a:xfrm>
              <a:prstGeom prst="rect">
                <a:avLst/>
              </a:prstGeom>
              <a:solidFill>
                <a:schemeClr val="accent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10mg COMP360 n=30</a:t>
                </a:r>
                <a:endParaRPr kumimoji="0" lang="en-GB" sz="5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endParaRPr>
              </a:p>
            </p:txBody>
          </p:sp>
          <p:sp>
            <p:nvSpPr>
              <p:cNvPr id="264" name="TextBox 263">
                <a:extLst>
                  <a:ext uri="{FF2B5EF4-FFF2-40B4-BE49-F238E27FC236}">
                    <a16:creationId xmlns:a16="http://schemas.microsoft.com/office/drawing/2014/main" id="{A5833515-61BE-4173-99B4-D62ECAB45D36}"/>
                  </a:ext>
                </a:extLst>
              </p:cNvPr>
              <p:cNvSpPr txBox="1"/>
              <p:nvPr/>
            </p:nvSpPr>
            <p:spPr>
              <a:xfrm>
                <a:off x="3215867" y="1210863"/>
                <a:ext cx="672052" cy="201516"/>
              </a:xfrm>
              <a:prstGeom prst="rect">
                <a:avLst/>
              </a:prstGeom>
              <a:solidFill>
                <a:schemeClr val="tx2"/>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25mg COMP360 n=30</a:t>
                </a:r>
              </a:p>
            </p:txBody>
          </p:sp>
          <p:sp>
            <p:nvSpPr>
              <p:cNvPr id="265" name="TextBox 264">
                <a:extLst>
                  <a:ext uri="{FF2B5EF4-FFF2-40B4-BE49-F238E27FC236}">
                    <a16:creationId xmlns:a16="http://schemas.microsoft.com/office/drawing/2014/main" id="{FD614BCE-8390-4725-AB9A-986148E1B7BE}"/>
                  </a:ext>
                </a:extLst>
              </p:cNvPr>
              <p:cNvSpPr txBox="1"/>
              <p:nvPr/>
            </p:nvSpPr>
            <p:spPr>
              <a:xfrm>
                <a:off x="3927449" y="1210860"/>
                <a:ext cx="672052" cy="215444"/>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Placebo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n=29</a:t>
                </a:r>
                <a:endParaRPr kumimoji="0" lang="en-GB" sz="5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endParaRPr>
              </a:p>
            </p:txBody>
          </p:sp>
          <p:cxnSp>
            <p:nvCxnSpPr>
              <p:cNvPr id="266" name="Straight Arrow Connector 265">
                <a:extLst>
                  <a:ext uri="{FF2B5EF4-FFF2-40B4-BE49-F238E27FC236}">
                    <a16:creationId xmlns:a16="http://schemas.microsoft.com/office/drawing/2014/main" id="{6A92655D-9BE2-4FC8-847D-66E71644B0EC}"/>
                  </a:ext>
                </a:extLst>
              </p:cNvPr>
              <p:cNvCxnSpPr>
                <a:cxnSpLocks/>
                <a:stCxn id="262" idx="2"/>
                <a:endCxn id="264" idx="0"/>
              </p:cNvCxnSpPr>
              <p:nvPr/>
            </p:nvCxnSpPr>
            <p:spPr>
              <a:xfrm flipH="1">
                <a:off x="3551894" y="866017"/>
                <a:ext cx="3314" cy="34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172969C-F3D9-45D1-8B17-787A767C9EBE}"/>
                  </a:ext>
                </a:extLst>
              </p:cNvPr>
              <p:cNvCxnSpPr>
                <a:cxnSpLocks/>
              </p:cNvCxnSpPr>
              <p:nvPr/>
            </p:nvCxnSpPr>
            <p:spPr>
              <a:xfrm>
                <a:off x="2837994" y="1017253"/>
                <a:ext cx="1427460" cy="1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8D3F0753-A5BF-4F89-A5CE-5D96FB97BFDE}"/>
                  </a:ext>
                </a:extLst>
              </p:cNvPr>
              <p:cNvCxnSpPr>
                <a:cxnSpLocks/>
              </p:cNvCxnSpPr>
              <p:nvPr/>
            </p:nvCxnSpPr>
            <p:spPr>
              <a:xfrm>
                <a:off x="2840311" y="1015692"/>
                <a:ext cx="0" cy="19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24F04B0C-AED4-4CA0-BDAD-145337509379}"/>
                  </a:ext>
                </a:extLst>
              </p:cNvPr>
              <p:cNvCxnSpPr>
                <a:cxnSpLocks/>
                <a:endCxn id="265" idx="0"/>
              </p:cNvCxnSpPr>
              <p:nvPr/>
            </p:nvCxnSpPr>
            <p:spPr>
              <a:xfrm>
                <a:off x="4263475" y="1017253"/>
                <a:ext cx="0" cy="19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3" name="TextBox 252">
              <a:extLst>
                <a:ext uri="{FF2B5EF4-FFF2-40B4-BE49-F238E27FC236}">
                  <a16:creationId xmlns:a16="http://schemas.microsoft.com/office/drawing/2014/main" id="{9557ADBD-9779-418E-AB02-6BC295EECF61}"/>
                </a:ext>
              </a:extLst>
            </p:cNvPr>
            <p:cNvSpPr txBox="1"/>
            <p:nvPr/>
          </p:nvSpPr>
          <p:spPr>
            <a:xfrm>
              <a:off x="1764698" y="3563430"/>
              <a:ext cx="672052" cy="156735"/>
            </a:xfrm>
            <a:prstGeom prst="rect">
              <a:avLst/>
            </a:prstGeom>
            <a:solidFill>
              <a:schemeClr val="accent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Completers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 n=30</a:t>
              </a:r>
            </a:p>
          </p:txBody>
        </p:sp>
        <p:sp>
          <p:nvSpPr>
            <p:cNvPr id="254" name="TextBox 253">
              <a:extLst>
                <a:ext uri="{FF2B5EF4-FFF2-40B4-BE49-F238E27FC236}">
                  <a16:creationId xmlns:a16="http://schemas.microsoft.com/office/drawing/2014/main" id="{B127CAF5-1F5E-4A73-BFE1-BC42E09B513D}"/>
                </a:ext>
              </a:extLst>
            </p:cNvPr>
            <p:cNvSpPr txBox="1"/>
            <p:nvPr/>
          </p:nvSpPr>
          <p:spPr>
            <a:xfrm>
              <a:off x="2472848" y="3567446"/>
              <a:ext cx="672052" cy="156735"/>
            </a:xfrm>
            <a:prstGeom prst="rect">
              <a:avLst/>
            </a:prstGeom>
            <a:solidFill>
              <a:schemeClr val="tx2"/>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Completers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n=30</a:t>
              </a:r>
            </a:p>
          </p:txBody>
        </p:sp>
        <p:sp>
          <p:nvSpPr>
            <p:cNvPr id="255" name="TextBox 254">
              <a:extLst>
                <a:ext uri="{FF2B5EF4-FFF2-40B4-BE49-F238E27FC236}">
                  <a16:creationId xmlns:a16="http://schemas.microsoft.com/office/drawing/2014/main" id="{1E8D0E0A-4054-4B35-8C88-7771E9CA85EC}"/>
                </a:ext>
              </a:extLst>
            </p:cNvPr>
            <p:cNvSpPr txBox="1"/>
            <p:nvPr/>
          </p:nvSpPr>
          <p:spPr>
            <a:xfrm>
              <a:off x="3184587" y="3571076"/>
              <a:ext cx="672052" cy="156735"/>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Completers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n=25</a:t>
              </a:r>
            </a:p>
          </p:txBody>
        </p:sp>
        <p:cxnSp>
          <p:nvCxnSpPr>
            <p:cNvPr id="256" name="Straight Arrow Connector 255">
              <a:extLst>
                <a:ext uri="{FF2B5EF4-FFF2-40B4-BE49-F238E27FC236}">
                  <a16:creationId xmlns:a16="http://schemas.microsoft.com/office/drawing/2014/main" id="{B0042AB7-B96F-4F8D-B0B0-8B5456204BBE}"/>
                </a:ext>
              </a:extLst>
            </p:cNvPr>
            <p:cNvCxnSpPr>
              <a:cxnSpLocks/>
              <a:stCxn id="263" idx="2"/>
            </p:cNvCxnSpPr>
            <p:nvPr/>
          </p:nvCxnSpPr>
          <p:spPr>
            <a:xfrm flipH="1">
              <a:off x="2096432" y="3402577"/>
              <a:ext cx="1018" cy="16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8FE4549F-5A19-427A-88EA-ABAAD8E43890}"/>
                </a:ext>
              </a:extLst>
            </p:cNvPr>
            <p:cNvCxnSpPr>
              <a:cxnSpLocks/>
              <a:stCxn id="264" idx="2"/>
              <a:endCxn id="254" idx="0"/>
            </p:cNvCxnSpPr>
            <p:nvPr/>
          </p:nvCxnSpPr>
          <p:spPr>
            <a:xfrm flipH="1">
              <a:off x="2808875" y="3402580"/>
              <a:ext cx="157" cy="16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5A42E540-4FA7-471A-8BBA-25B75CFE3FA3}"/>
                </a:ext>
              </a:extLst>
            </p:cNvPr>
            <p:cNvCxnSpPr>
              <a:cxnSpLocks/>
              <a:stCxn id="265" idx="2"/>
              <a:endCxn id="255" idx="0"/>
            </p:cNvCxnSpPr>
            <p:nvPr/>
          </p:nvCxnSpPr>
          <p:spPr>
            <a:xfrm>
              <a:off x="3520614" y="3416505"/>
              <a:ext cx="0" cy="154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F29168BD-EC25-4D02-AF39-F836856685CE}"/>
                </a:ext>
              </a:extLst>
            </p:cNvPr>
            <p:cNvCxnSpPr>
              <a:cxnSpLocks/>
            </p:cNvCxnSpPr>
            <p:nvPr/>
          </p:nvCxnSpPr>
          <p:spPr>
            <a:xfrm>
              <a:off x="3515397" y="3474720"/>
              <a:ext cx="483267" cy="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C70E27C-1565-4871-AD89-48D6684DFD0C}"/>
                </a:ext>
              </a:extLst>
            </p:cNvPr>
            <p:cNvCxnSpPr>
              <a:cxnSpLocks/>
            </p:cNvCxnSpPr>
            <p:nvPr/>
          </p:nvCxnSpPr>
          <p:spPr>
            <a:xfrm flipH="1">
              <a:off x="2817611" y="3448914"/>
              <a:ext cx="1020" cy="11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734C685A-C10D-4AB1-AD14-9AA5E4BD7172}"/>
                </a:ext>
              </a:extLst>
            </p:cNvPr>
            <p:cNvSpPr txBox="1"/>
            <p:nvPr/>
          </p:nvSpPr>
          <p:spPr>
            <a:xfrm>
              <a:off x="3998664" y="3355740"/>
              <a:ext cx="854153" cy="246297"/>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Non-completers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n=4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3 lost to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rPr>
                <a:t>1 protocol violation</a:t>
              </a:r>
              <a:endParaRPr kumimoji="0" lang="en-GB" sz="500" b="0" i="0" u="none" strike="noStrike" kern="1200" cap="none" spc="0" normalizeH="0" baseline="0" noProof="0">
                <a:ln>
                  <a:noFill/>
                </a:ln>
                <a:solidFill>
                  <a:prstClr val="white"/>
                </a:solidFill>
                <a:effectLst/>
                <a:uLnTx/>
                <a:uFillTx/>
                <a:latin typeface="AvenirNext LT Pro Medium" panose="020B0604020202020204" pitchFamily="34" charset="0"/>
                <a:ea typeface="+mn-ea"/>
                <a:cs typeface="+mn-cs"/>
              </a:endParaRPr>
            </a:p>
          </p:txBody>
        </p:sp>
      </p:grpSp>
      <p:sp>
        <p:nvSpPr>
          <p:cNvPr id="278" name="TextBox 277">
            <a:extLst>
              <a:ext uri="{FF2B5EF4-FFF2-40B4-BE49-F238E27FC236}">
                <a16:creationId xmlns:a16="http://schemas.microsoft.com/office/drawing/2014/main" id="{8AEE2311-0521-41C3-A65D-8B877492B336}"/>
              </a:ext>
            </a:extLst>
          </p:cNvPr>
          <p:cNvSpPr txBox="1"/>
          <p:nvPr/>
        </p:nvSpPr>
        <p:spPr>
          <a:xfrm>
            <a:off x="4897116" y="3109476"/>
            <a:ext cx="25036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Figure 3. Most frequently reported treatment-emergent adverse event</a:t>
            </a:r>
          </a:p>
        </p:txBody>
      </p:sp>
      <p:grpSp>
        <p:nvGrpSpPr>
          <p:cNvPr id="280" name="Group 279">
            <a:extLst>
              <a:ext uri="{FF2B5EF4-FFF2-40B4-BE49-F238E27FC236}">
                <a16:creationId xmlns:a16="http://schemas.microsoft.com/office/drawing/2014/main" id="{1A7AF664-5B40-4D9A-9485-61AA653E4746}"/>
              </a:ext>
            </a:extLst>
          </p:cNvPr>
          <p:cNvGrpSpPr/>
          <p:nvPr/>
        </p:nvGrpSpPr>
        <p:grpSpPr>
          <a:xfrm>
            <a:off x="2467923" y="5255404"/>
            <a:ext cx="4888552" cy="1416562"/>
            <a:chOff x="2467923" y="4898470"/>
            <a:chExt cx="4888552" cy="1756899"/>
          </a:xfrm>
        </p:grpSpPr>
        <p:grpSp>
          <p:nvGrpSpPr>
            <p:cNvPr id="227" name="Group 226">
              <a:extLst>
                <a:ext uri="{FF2B5EF4-FFF2-40B4-BE49-F238E27FC236}">
                  <a16:creationId xmlns:a16="http://schemas.microsoft.com/office/drawing/2014/main" id="{E372A4A8-33EF-4FBB-96D2-D68618A918FC}"/>
                </a:ext>
              </a:extLst>
            </p:cNvPr>
            <p:cNvGrpSpPr/>
            <p:nvPr/>
          </p:nvGrpSpPr>
          <p:grpSpPr>
            <a:xfrm>
              <a:off x="2467923" y="4901805"/>
              <a:ext cx="4888552" cy="1753564"/>
              <a:chOff x="2630616" y="5005060"/>
              <a:chExt cx="4465836" cy="1612656"/>
            </a:xfrm>
          </p:grpSpPr>
          <p:grpSp>
            <p:nvGrpSpPr>
              <p:cNvPr id="154" name="Group 153">
                <a:extLst>
                  <a:ext uri="{FF2B5EF4-FFF2-40B4-BE49-F238E27FC236}">
                    <a16:creationId xmlns:a16="http://schemas.microsoft.com/office/drawing/2014/main" id="{4B63C8CC-5AD1-4F8D-B868-40DB32EEB65F}"/>
                  </a:ext>
                </a:extLst>
              </p:cNvPr>
              <p:cNvGrpSpPr/>
              <p:nvPr/>
            </p:nvGrpSpPr>
            <p:grpSpPr>
              <a:xfrm>
                <a:off x="2630616" y="5005060"/>
                <a:ext cx="4465836" cy="1612656"/>
                <a:chOff x="2430845" y="5011646"/>
                <a:chExt cx="4589932" cy="1612656"/>
              </a:xfrm>
            </p:grpSpPr>
            <p:sp>
              <p:nvSpPr>
                <p:cNvPr id="58" name="TextBox 57">
                  <a:extLst>
                    <a:ext uri="{FF2B5EF4-FFF2-40B4-BE49-F238E27FC236}">
                      <a16:creationId xmlns:a16="http://schemas.microsoft.com/office/drawing/2014/main" id="{B49E1FB8-BDA5-4A08-A4D4-15F69CC8661F}"/>
                    </a:ext>
                  </a:extLst>
                </p:cNvPr>
                <p:cNvSpPr txBox="1"/>
                <p:nvPr/>
              </p:nvSpPr>
              <p:spPr>
                <a:xfrm>
                  <a:off x="6437445" y="5013387"/>
                  <a:ext cx="583332" cy="456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7 (Day 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Follow-up by telephone</a:t>
                  </a:r>
                </a:p>
              </p:txBody>
            </p:sp>
            <p:cxnSp>
              <p:nvCxnSpPr>
                <p:cNvPr id="92" name="Straight Connector 91">
                  <a:extLst>
                    <a:ext uri="{FF2B5EF4-FFF2-40B4-BE49-F238E27FC236}">
                      <a16:creationId xmlns:a16="http://schemas.microsoft.com/office/drawing/2014/main" id="{91B783EB-1B4E-4B38-8733-7FA4585490C7}"/>
                    </a:ext>
                  </a:extLst>
                </p:cNvPr>
                <p:cNvCxnSpPr>
                  <a:cxnSpLocks/>
                </p:cNvCxnSpPr>
                <p:nvPr/>
              </p:nvCxnSpPr>
              <p:spPr>
                <a:xfrm>
                  <a:off x="2486962" y="5417564"/>
                  <a:ext cx="4514048" cy="16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5145892-ACE8-42CD-B67E-293E647A8FD1}"/>
                    </a:ext>
                  </a:extLst>
                </p:cNvPr>
                <p:cNvCxnSpPr>
                  <a:cxnSpLocks/>
                </p:cNvCxnSpPr>
                <p:nvPr/>
              </p:nvCxnSpPr>
              <p:spPr>
                <a:xfrm>
                  <a:off x="2486962" y="5518238"/>
                  <a:ext cx="4514048" cy="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B0DC969-D542-4626-8A86-84821882DCFD}"/>
                    </a:ext>
                  </a:extLst>
                </p:cNvPr>
                <p:cNvCxnSpPr>
                  <a:cxnSpLocks/>
                </p:cNvCxnSpPr>
                <p:nvPr/>
              </p:nvCxnSpPr>
              <p:spPr>
                <a:xfrm flipV="1">
                  <a:off x="2486962" y="5624223"/>
                  <a:ext cx="4514048" cy="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63DC41-D29F-41AF-9C7C-E317B440D452}"/>
                    </a:ext>
                  </a:extLst>
                </p:cNvPr>
                <p:cNvCxnSpPr>
                  <a:cxnSpLocks/>
                </p:cNvCxnSpPr>
                <p:nvPr/>
              </p:nvCxnSpPr>
              <p:spPr>
                <a:xfrm>
                  <a:off x="2478428" y="5734289"/>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7F9A4A51-FBBA-473F-AF09-23F3278CE01D}"/>
                    </a:ext>
                  </a:extLst>
                </p:cNvPr>
                <p:cNvSpPr txBox="1"/>
                <p:nvPr/>
              </p:nvSpPr>
              <p:spPr>
                <a:xfrm>
                  <a:off x="2492641" y="5385496"/>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Informed consent </a:t>
                  </a:r>
                  <a:r>
                    <a:rPr lang="en-GB" sz="400">
                      <a:solidFill>
                        <a:srgbClr val="46575E"/>
                      </a:solidFill>
                      <a:latin typeface="Avenir Next LT Pro" panose="020B0504020202020204" pitchFamily="34" charset="0"/>
                    </a:rPr>
                    <a:t>f</a:t>
                  </a:r>
                  <a:r>
                    <a:rPr kumimoji="0" lang="en-GB" sz="400" b="0" i="0" u="none" strike="noStrike" kern="1200" cap="none" spc="0" normalizeH="0" baseline="0" noProof="0" err="1">
                      <a:ln>
                        <a:noFill/>
                      </a:ln>
                      <a:solidFill>
                        <a:srgbClr val="46575E"/>
                      </a:solidFill>
                      <a:effectLst/>
                      <a:uLnTx/>
                      <a:uFillTx/>
                      <a:latin typeface="Avenir Next LT Pro" panose="020B0504020202020204" pitchFamily="34" charset="0"/>
                      <a:ea typeface="+mn-ea"/>
                      <a:cs typeface="+mn-cs"/>
                    </a:rPr>
                    <a:t>orm</a:t>
                  </a: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p:txBody>
            </p:sp>
            <p:sp>
              <p:nvSpPr>
                <p:cNvPr id="97" name="TextBox 96">
                  <a:extLst>
                    <a:ext uri="{FF2B5EF4-FFF2-40B4-BE49-F238E27FC236}">
                      <a16:creationId xmlns:a16="http://schemas.microsoft.com/office/drawing/2014/main" id="{B2DC99D9-D149-4E28-8948-93440A3380D0}"/>
                    </a:ext>
                  </a:extLst>
                </p:cNvPr>
                <p:cNvSpPr txBox="1"/>
                <p:nvPr/>
              </p:nvSpPr>
              <p:spPr>
                <a:xfrm>
                  <a:off x="2486962" y="5498560"/>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Medical and psychiatric </a:t>
                  </a:r>
                  <a:r>
                    <a:rPr lang="en-GB" sz="400">
                      <a:solidFill>
                        <a:srgbClr val="46575E"/>
                      </a:solidFill>
                      <a:latin typeface="Avenir Next LT Pro" panose="020B0504020202020204" pitchFamily="34" charset="0"/>
                    </a:rPr>
                    <a:t>h</a:t>
                  </a:r>
                  <a:r>
                    <a:rPr kumimoji="0" lang="en-GB" sz="400" b="0" i="0" u="none" strike="noStrike" kern="1200" cap="none" spc="0" normalizeH="0" baseline="0" noProof="0" err="1">
                      <a:ln>
                        <a:noFill/>
                      </a:ln>
                      <a:solidFill>
                        <a:srgbClr val="46575E"/>
                      </a:solidFill>
                      <a:effectLst/>
                      <a:uLnTx/>
                      <a:uFillTx/>
                      <a:latin typeface="Avenir Next LT Pro" panose="020B0504020202020204" pitchFamily="34" charset="0"/>
                      <a:ea typeface="+mn-ea"/>
                      <a:cs typeface="+mn-cs"/>
                    </a:rPr>
                    <a:t>istory</a:t>
                  </a: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p:txBody>
            </p:sp>
            <p:sp>
              <p:nvSpPr>
                <p:cNvPr id="98" name="TextBox 97">
                  <a:extLst>
                    <a:ext uri="{FF2B5EF4-FFF2-40B4-BE49-F238E27FC236}">
                      <a16:creationId xmlns:a16="http://schemas.microsoft.com/office/drawing/2014/main" id="{4F26318E-2FA7-4837-84B0-181542D1FB26}"/>
                    </a:ext>
                  </a:extLst>
                </p:cNvPr>
                <p:cNvSpPr txBox="1"/>
                <p:nvPr/>
              </p:nvSpPr>
              <p:spPr>
                <a:xfrm>
                  <a:off x="2486962" y="5606586"/>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Preparatory session</a:t>
                  </a:r>
                </a:p>
              </p:txBody>
            </p:sp>
            <p:sp>
              <p:nvSpPr>
                <p:cNvPr id="99" name="TextBox 98">
                  <a:extLst>
                    <a:ext uri="{FF2B5EF4-FFF2-40B4-BE49-F238E27FC236}">
                      <a16:creationId xmlns:a16="http://schemas.microsoft.com/office/drawing/2014/main" id="{19E1832B-C2F6-48E6-BB82-D6F16CB6D44C}"/>
                    </a:ext>
                  </a:extLst>
                </p:cNvPr>
                <p:cNvSpPr txBox="1"/>
                <p:nvPr/>
              </p:nvSpPr>
              <p:spPr>
                <a:xfrm>
                  <a:off x="2486962" y="5709093"/>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Dosing session</a:t>
                  </a:r>
                </a:p>
              </p:txBody>
            </p:sp>
            <p:cxnSp>
              <p:nvCxnSpPr>
                <p:cNvPr id="100" name="Straight Connector 99">
                  <a:extLst>
                    <a:ext uri="{FF2B5EF4-FFF2-40B4-BE49-F238E27FC236}">
                      <a16:creationId xmlns:a16="http://schemas.microsoft.com/office/drawing/2014/main" id="{56C4694A-C221-4C00-A9A4-97AC5ED381D3}"/>
                    </a:ext>
                  </a:extLst>
                </p:cNvPr>
                <p:cNvCxnSpPr>
                  <a:cxnSpLocks/>
                </p:cNvCxnSpPr>
                <p:nvPr/>
              </p:nvCxnSpPr>
              <p:spPr>
                <a:xfrm>
                  <a:off x="2478428" y="5844355"/>
                  <a:ext cx="4514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1E3130-443D-4F92-8B10-FB0FBDFE84C1}"/>
                    </a:ext>
                  </a:extLst>
                </p:cNvPr>
                <p:cNvCxnSpPr>
                  <a:cxnSpLocks/>
                </p:cNvCxnSpPr>
                <p:nvPr/>
              </p:nvCxnSpPr>
              <p:spPr>
                <a:xfrm>
                  <a:off x="2486962" y="5941284"/>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92D5694-2233-42EE-AC7A-F7D57F253A0F}"/>
                    </a:ext>
                  </a:extLst>
                </p:cNvPr>
                <p:cNvSpPr txBox="1"/>
                <p:nvPr/>
              </p:nvSpPr>
              <p:spPr>
                <a:xfrm>
                  <a:off x="2486962" y="5821886"/>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Integration session</a:t>
                  </a:r>
                </a:p>
              </p:txBody>
            </p:sp>
            <p:sp>
              <p:nvSpPr>
                <p:cNvPr id="103" name="TextBox 102">
                  <a:extLst>
                    <a:ext uri="{FF2B5EF4-FFF2-40B4-BE49-F238E27FC236}">
                      <a16:creationId xmlns:a16="http://schemas.microsoft.com/office/drawing/2014/main" id="{F770A715-9E5C-4554-8E87-10637DF86C33}"/>
                    </a:ext>
                  </a:extLst>
                </p:cNvPr>
                <p:cNvSpPr txBox="1"/>
                <p:nvPr/>
              </p:nvSpPr>
              <p:spPr>
                <a:xfrm>
                  <a:off x="2486962" y="5933173"/>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Vital signs</a:t>
                  </a:r>
                </a:p>
              </p:txBody>
            </p:sp>
            <p:cxnSp>
              <p:nvCxnSpPr>
                <p:cNvPr id="104" name="Straight Connector 103">
                  <a:extLst>
                    <a:ext uri="{FF2B5EF4-FFF2-40B4-BE49-F238E27FC236}">
                      <a16:creationId xmlns:a16="http://schemas.microsoft.com/office/drawing/2014/main" id="{053AAD7D-8B9C-4911-B8B0-DE937D60FBCD}"/>
                    </a:ext>
                  </a:extLst>
                </p:cNvPr>
                <p:cNvCxnSpPr>
                  <a:cxnSpLocks/>
                </p:cNvCxnSpPr>
                <p:nvPr/>
              </p:nvCxnSpPr>
              <p:spPr>
                <a:xfrm>
                  <a:off x="2478428" y="6066893"/>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6AFDB1C-06F3-442B-842F-769C8146CCFD}"/>
                    </a:ext>
                  </a:extLst>
                </p:cNvPr>
                <p:cNvSpPr txBox="1"/>
                <p:nvPr/>
              </p:nvSpPr>
              <p:spPr>
                <a:xfrm>
                  <a:off x="2482217" y="6047357"/>
                  <a:ext cx="887098"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Clinical laboratory </a:t>
                  </a:r>
                  <a:r>
                    <a:rPr lang="en-GB" sz="400">
                      <a:solidFill>
                        <a:srgbClr val="46575E"/>
                      </a:solidFill>
                      <a:latin typeface="Avenir Next LT Pro" panose="020B0504020202020204" pitchFamily="34" charset="0"/>
                    </a:rPr>
                    <a:t>t</a:t>
                  </a:r>
                  <a:r>
                    <a:rPr kumimoji="0" lang="en-GB" sz="400" b="0" i="0" u="none" strike="noStrike" kern="1200" cap="none" spc="0" normalizeH="0" baseline="0" noProof="0" err="1">
                      <a:ln>
                        <a:noFill/>
                      </a:ln>
                      <a:solidFill>
                        <a:srgbClr val="46575E"/>
                      </a:solidFill>
                      <a:effectLst/>
                      <a:uLnTx/>
                      <a:uFillTx/>
                      <a:latin typeface="Avenir Next LT Pro" panose="020B0504020202020204" pitchFamily="34" charset="0"/>
                      <a:ea typeface="+mn-ea"/>
                      <a:cs typeface="+mn-cs"/>
                    </a:rPr>
                    <a:t>ests</a:t>
                  </a: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p:txBody>
            </p:sp>
            <p:cxnSp>
              <p:nvCxnSpPr>
                <p:cNvPr id="106" name="Straight Connector 105">
                  <a:extLst>
                    <a:ext uri="{FF2B5EF4-FFF2-40B4-BE49-F238E27FC236}">
                      <a16:creationId xmlns:a16="http://schemas.microsoft.com/office/drawing/2014/main" id="{4AEB87A6-BEB5-4F73-8555-6112FFAA0E5A}"/>
                    </a:ext>
                  </a:extLst>
                </p:cNvPr>
                <p:cNvCxnSpPr>
                  <a:cxnSpLocks/>
                </p:cNvCxnSpPr>
                <p:nvPr/>
              </p:nvCxnSpPr>
              <p:spPr>
                <a:xfrm>
                  <a:off x="2478428" y="6178797"/>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5D3F336F-A261-4F68-8088-5DA8DA89C82E}"/>
                    </a:ext>
                  </a:extLst>
                </p:cNvPr>
                <p:cNvSpPr txBox="1"/>
                <p:nvPr/>
              </p:nvSpPr>
              <p:spPr>
                <a:xfrm>
                  <a:off x="2473206" y="6156763"/>
                  <a:ext cx="1413695" cy="175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Recording of adverse </a:t>
                  </a:r>
                  <a:r>
                    <a:rPr lang="en-GB" sz="400">
                      <a:solidFill>
                        <a:srgbClr val="46575E"/>
                      </a:solidFill>
                      <a:latin typeface="Avenir Next LT Pro" panose="020B0504020202020204" pitchFamily="34" charset="0"/>
                    </a:rPr>
                    <a:t>e</a:t>
                  </a: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vents</a:t>
                  </a:r>
                </a:p>
              </p:txBody>
            </p:sp>
            <p:sp>
              <p:nvSpPr>
                <p:cNvPr id="108" name="TextBox 107">
                  <a:extLst>
                    <a:ext uri="{FF2B5EF4-FFF2-40B4-BE49-F238E27FC236}">
                      <a16:creationId xmlns:a16="http://schemas.microsoft.com/office/drawing/2014/main" id="{0573ADB0-2052-4A56-8F51-747B0C1FF1AA}"/>
                    </a:ext>
                  </a:extLst>
                </p:cNvPr>
                <p:cNvSpPr txBox="1"/>
                <p:nvPr/>
              </p:nvSpPr>
              <p:spPr>
                <a:xfrm>
                  <a:off x="2478428" y="6271949"/>
                  <a:ext cx="1413695" cy="134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PAL-TEA</a:t>
                  </a:r>
                </a:p>
              </p:txBody>
            </p:sp>
            <p:cxnSp>
              <p:nvCxnSpPr>
                <p:cNvPr id="109" name="Straight Connector 108">
                  <a:extLst>
                    <a:ext uri="{FF2B5EF4-FFF2-40B4-BE49-F238E27FC236}">
                      <a16:creationId xmlns:a16="http://schemas.microsoft.com/office/drawing/2014/main" id="{509677C3-6849-4DF0-B0AC-3D2FE7EE061F}"/>
                    </a:ext>
                  </a:extLst>
                </p:cNvPr>
                <p:cNvCxnSpPr>
                  <a:cxnSpLocks/>
                </p:cNvCxnSpPr>
                <p:nvPr/>
              </p:nvCxnSpPr>
              <p:spPr>
                <a:xfrm>
                  <a:off x="2486962" y="6292107"/>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A19F3A5B-C1E8-485E-9A0D-93A0B5CDCCFA}"/>
                    </a:ext>
                  </a:extLst>
                </p:cNvPr>
                <p:cNvSpPr txBox="1"/>
                <p:nvPr/>
              </p:nvSpPr>
              <p:spPr>
                <a:xfrm>
                  <a:off x="2472274" y="6386750"/>
                  <a:ext cx="738107" cy="1755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dirty="0">
                      <a:ln>
                        <a:noFill/>
                      </a:ln>
                      <a:solidFill>
                        <a:srgbClr val="46575E"/>
                      </a:solidFill>
                      <a:effectLst/>
                      <a:uLnTx/>
                      <a:uFillTx/>
                      <a:latin typeface="Avenir Next LT Pro" panose="020B0504020202020204" pitchFamily="34" charset="0"/>
                      <a:ea typeface="+mn-ea"/>
                      <a:cs typeface="+mn-cs"/>
                    </a:rPr>
                    <a:t>SWM-BE &amp; SWM-S</a:t>
                  </a:r>
                </a:p>
              </p:txBody>
            </p:sp>
            <p:sp>
              <p:nvSpPr>
                <p:cNvPr id="111" name="TextBox 110">
                  <a:extLst>
                    <a:ext uri="{FF2B5EF4-FFF2-40B4-BE49-F238E27FC236}">
                      <a16:creationId xmlns:a16="http://schemas.microsoft.com/office/drawing/2014/main" id="{1C5FF495-0B31-4EA2-B538-63256030F020}"/>
                    </a:ext>
                  </a:extLst>
                </p:cNvPr>
                <p:cNvSpPr txBox="1"/>
                <p:nvPr/>
              </p:nvSpPr>
              <p:spPr>
                <a:xfrm>
                  <a:off x="2473205" y="6489806"/>
                  <a:ext cx="1413695" cy="134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RVP-A’</a:t>
                  </a:r>
                </a:p>
              </p:txBody>
            </p:sp>
            <p:cxnSp>
              <p:nvCxnSpPr>
                <p:cNvPr id="112" name="Straight Connector 111">
                  <a:extLst>
                    <a:ext uri="{FF2B5EF4-FFF2-40B4-BE49-F238E27FC236}">
                      <a16:creationId xmlns:a16="http://schemas.microsoft.com/office/drawing/2014/main" id="{CE52943C-E3D9-4680-BF37-C191C6CF094C}"/>
                    </a:ext>
                  </a:extLst>
                </p:cNvPr>
                <p:cNvCxnSpPr>
                  <a:cxnSpLocks/>
                </p:cNvCxnSpPr>
                <p:nvPr/>
              </p:nvCxnSpPr>
              <p:spPr>
                <a:xfrm>
                  <a:off x="2494851" y="6407253"/>
                  <a:ext cx="4514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EB3DCAB-6428-44A1-BE55-F3C7D1E2C920}"/>
                    </a:ext>
                  </a:extLst>
                </p:cNvPr>
                <p:cNvCxnSpPr>
                  <a:cxnSpLocks/>
                </p:cNvCxnSpPr>
                <p:nvPr/>
              </p:nvCxnSpPr>
              <p:spPr>
                <a:xfrm>
                  <a:off x="2494851" y="6517320"/>
                  <a:ext cx="4514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70833F2-A1E2-4E6A-8557-F4A29ECD3AFF}"/>
                    </a:ext>
                  </a:extLst>
                </p:cNvPr>
                <p:cNvCxnSpPr>
                  <a:cxnSpLocks/>
                </p:cNvCxnSpPr>
                <p:nvPr/>
              </p:nvCxnSpPr>
              <p:spPr>
                <a:xfrm>
                  <a:off x="2486962" y="6620933"/>
                  <a:ext cx="4514048"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10EF641-28E8-4294-8027-A90359EE7FB5}"/>
                    </a:ext>
                  </a:extLst>
                </p:cNvPr>
                <p:cNvSpPr txBox="1"/>
                <p:nvPr/>
              </p:nvSpPr>
              <p:spPr>
                <a:xfrm>
                  <a:off x="3373681" y="5012338"/>
                  <a:ext cx="737922" cy="456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1 (Day -56 to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Eligibility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
                      <a:solidFill>
                        <a:srgbClr val="46575E"/>
                      </a:solidFill>
                      <a:latin typeface="Avenir Next LT Pro" panose="020B0504020202020204" pitchFamily="34" charset="0"/>
                    </a:rPr>
                    <a:t>s</a:t>
                  </a:r>
                  <a:r>
                    <a:rPr kumimoji="0" lang="en-GB" sz="400" b="0" i="0" u="none" strike="noStrike" kern="1200" cap="none" spc="0" normalizeH="0" baseline="0" noProof="0" err="1">
                      <a:ln>
                        <a:noFill/>
                      </a:ln>
                      <a:solidFill>
                        <a:srgbClr val="46575E"/>
                      </a:solidFill>
                      <a:effectLst/>
                      <a:uLnTx/>
                      <a:uFillTx/>
                      <a:latin typeface="Avenir Next LT Pro" panose="020B0504020202020204" pitchFamily="34" charset="0"/>
                      <a:ea typeface="+mn-ea"/>
                      <a:cs typeface="+mn-cs"/>
                    </a:rPr>
                    <a:t>creening</a:t>
                  </a: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 </a:t>
                  </a:r>
                </a:p>
              </p:txBody>
            </p:sp>
            <p:sp>
              <p:nvSpPr>
                <p:cNvPr id="53" name="TextBox 52">
                  <a:extLst>
                    <a:ext uri="{FF2B5EF4-FFF2-40B4-BE49-F238E27FC236}">
                      <a16:creationId xmlns:a16="http://schemas.microsoft.com/office/drawing/2014/main" id="{23CA11AE-3646-4149-820B-9E6DA4C50A9E}"/>
                    </a:ext>
                  </a:extLst>
                </p:cNvPr>
                <p:cNvSpPr txBox="1"/>
                <p:nvPr/>
              </p:nvSpPr>
              <p:spPr>
                <a:xfrm>
                  <a:off x="5396219" y="5015611"/>
                  <a:ext cx="675233" cy="5265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5 (Day 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Follow-up by telephone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 </a:t>
                  </a:r>
                </a:p>
              </p:txBody>
            </p:sp>
            <p:sp>
              <p:nvSpPr>
                <p:cNvPr id="54" name="TextBox 53">
                  <a:extLst>
                    <a:ext uri="{FF2B5EF4-FFF2-40B4-BE49-F238E27FC236}">
                      <a16:creationId xmlns:a16="http://schemas.microsoft.com/office/drawing/2014/main" id="{A7650258-F89E-45DA-B4DB-34CB1695B470}"/>
                    </a:ext>
                  </a:extLst>
                </p:cNvPr>
                <p:cNvSpPr txBox="1"/>
                <p:nvPr/>
              </p:nvSpPr>
              <p:spPr>
                <a:xfrm>
                  <a:off x="4925496" y="5017865"/>
                  <a:ext cx="631598" cy="456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4 (Day 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Follow-up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at clinic</a:t>
                  </a:r>
                </a:p>
              </p:txBody>
            </p:sp>
            <p:sp>
              <p:nvSpPr>
                <p:cNvPr id="55" name="TextBox 54">
                  <a:extLst>
                    <a:ext uri="{FF2B5EF4-FFF2-40B4-BE49-F238E27FC236}">
                      <a16:creationId xmlns:a16="http://schemas.microsoft.com/office/drawing/2014/main" id="{F09A6A65-8FF2-45D8-B429-ABAABA990CD0}"/>
                    </a:ext>
                  </a:extLst>
                </p:cNvPr>
                <p:cNvSpPr txBox="1"/>
                <p:nvPr/>
              </p:nvSpPr>
              <p:spPr>
                <a:xfrm>
                  <a:off x="5940553" y="5015000"/>
                  <a:ext cx="583332" cy="456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6 (Day 29)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Follow-up by telephone</a:t>
                  </a:r>
                </a:p>
              </p:txBody>
            </p:sp>
            <p:sp>
              <p:nvSpPr>
                <p:cNvPr id="56" name="TextBox 55">
                  <a:extLst>
                    <a:ext uri="{FF2B5EF4-FFF2-40B4-BE49-F238E27FC236}">
                      <a16:creationId xmlns:a16="http://schemas.microsoft.com/office/drawing/2014/main" id="{D200BDBB-9865-490E-9534-DAB642DDEFAD}"/>
                    </a:ext>
                  </a:extLst>
                </p:cNvPr>
                <p:cNvSpPr txBox="1"/>
                <p:nvPr/>
              </p:nvSpPr>
              <p:spPr>
                <a:xfrm>
                  <a:off x="3879053" y="5015000"/>
                  <a:ext cx="740108" cy="4563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2 (Day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
                      <a:solidFill>
                        <a:srgbClr val="46575E"/>
                      </a:solidFill>
                      <a:latin typeface="Avenir Next LT Pro" panose="020B0504020202020204" pitchFamily="34" charset="0"/>
                    </a:rPr>
                    <a:t>a</a:t>
                  </a:r>
                  <a:r>
                    <a:rPr kumimoji="0" lang="en-GB" sz="400" b="0" i="0" u="none" strike="noStrike" kern="1200" cap="none" spc="0" normalizeH="0" baseline="0" noProof="0" err="1">
                      <a:ln>
                        <a:noFill/>
                      </a:ln>
                      <a:solidFill>
                        <a:srgbClr val="46575E"/>
                      </a:solidFill>
                      <a:effectLst/>
                      <a:uLnTx/>
                      <a:uFillTx/>
                      <a:latin typeface="Avenir Next LT Pro" panose="020B0504020202020204" pitchFamily="34" charset="0"/>
                      <a:ea typeface="+mn-ea"/>
                      <a:cs typeface="+mn-cs"/>
                    </a:rPr>
                    <a:t>ssessments</a:t>
                  </a: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 </a:t>
                  </a:r>
                </a:p>
              </p:txBody>
            </p:sp>
            <p:sp>
              <p:nvSpPr>
                <p:cNvPr id="57" name="TextBox 56">
                  <a:extLst>
                    <a:ext uri="{FF2B5EF4-FFF2-40B4-BE49-F238E27FC236}">
                      <a16:creationId xmlns:a16="http://schemas.microsoft.com/office/drawing/2014/main" id="{6CAB4FA3-9601-4AD6-87A5-92883A13067B}"/>
                    </a:ext>
                  </a:extLst>
                </p:cNvPr>
                <p:cNvSpPr txBox="1"/>
                <p:nvPr/>
              </p:nvSpPr>
              <p:spPr>
                <a:xfrm>
                  <a:off x="4476209" y="5020491"/>
                  <a:ext cx="583332" cy="456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Visit 3 (Day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srgbClr val="46575E"/>
                      </a:solidFill>
                      <a:effectLst/>
                      <a:uLnTx/>
                      <a:uFillTx/>
                      <a:latin typeface="Avenir Next LT Pro" panose="020B0504020202020204" pitchFamily="34" charset="0"/>
                      <a:ea typeface="+mn-ea"/>
                      <a:cs typeface="+mn-cs"/>
                    </a:rPr>
                    <a:t>Randomisation and dosing</a:t>
                  </a:r>
                </a:p>
              </p:txBody>
            </p:sp>
            <p:pic>
              <p:nvPicPr>
                <p:cNvPr id="59" name="Graphic 58" descr="Checkmark with solid fill">
                  <a:extLst>
                    <a:ext uri="{FF2B5EF4-FFF2-40B4-BE49-F238E27FC236}">
                      <a16:creationId xmlns:a16="http://schemas.microsoft.com/office/drawing/2014/main" id="{61512D66-8140-4728-A7D2-76D0F82CAA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5449065"/>
                  <a:ext cx="64085" cy="48018"/>
                </a:xfrm>
                <a:prstGeom prst="rect">
                  <a:avLst/>
                </a:prstGeom>
              </p:spPr>
            </p:pic>
            <p:pic>
              <p:nvPicPr>
                <p:cNvPr id="60" name="Graphic 59" descr="Checkmark with solid fill">
                  <a:extLst>
                    <a:ext uri="{FF2B5EF4-FFF2-40B4-BE49-F238E27FC236}">
                      <a16:creationId xmlns:a16="http://schemas.microsoft.com/office/drawing/2014/main" id="{0038A8A1-3FC2-4226-AB16-D715916AE7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5556617"/>
                  <a:ext cx="64085" cy="48018"/>
                </a:xfrm>
                <a:prstGeom prst="rect">
                  <a:avLst/>
                </a:prstGeom>
              </p:spPr>
            </p:pic>
            <p:pic>
              <p:nvPicPr>
                <p:cNvPr id="61" name="Graphic 60" descr="Checkmark with solid fill">
                  <a:extLst>
                    <a:ext uri="{FF2B5EF4-FFF2-40B4-BE49-F238E27FC236}">
                      <a16:creationId xmlns:a16="http://schemas.microsoft.com/office/drawing/2014/main" id="{582525D9-4328-4B21-B2AB-3C8A34C2E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6000818"/>
                  <a:ext cx="64085" cy="48018"/>
                </a:xfrm>
                <a:prstGeom prst="rect">
                  <a:avLst/>
                </a:prstGeom>
              </p:spPr>
            </p:pic>
            <p:pic>
              <p:nvPicPr>
                <p:cNvPr id="62" name="Graphic 61" descr="Checkmark with solid fill">
                  <a:extLst>
                    <a:ext uri="{FF2B5EF4-FFF2-40B4-BE49-F238E27FC236}">
                      <a16:creationId xmlns:a16="http://schemas.microsoft.com/office/drawing/2014/main" id="{0DE63EE4-C146-4FCB-A5BD-B79DC639AF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484" y="6100397"/>
                  <a:ext cx="64085" cy="48018"/>
                </a:xfrm>
                <a:prstGeom prst="rect">
                  <a:avLst/>
                </a:prstGeom>
              </p:spPr>
            </p:pic>
            <p:pic>
              <p:nvPicPr>
                <p:cNvPr id="63" name="Graphic 62" descr="Checkmark with solid fill">
                  <a:extLst>
                    <a:ext uri="{FF2B5EF4-FFF2-40B4-BE49-F238E27FC236}">
                      <a16:creationId xmlns:a16="http://schemas.microsoft.com/office/drawing/2014/main" id="{EE55BFE7-2EA8-4655-98A0-FB4D0B85D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6217508"/>
                  <a:ext cx="64085" cy="48018"/>
                </a:xfrm>
                <a:prstGeom prst="rect">
                  <a:avLst/>
                </a:prstGeom>
              </p:spPr>
            </p:pic>
            <p:pic>
              <p:nvPicPr>
                <p:cNvPr id="64" name="Graphic 63" descr="Checkmark with solid fill">
                  <a:extLst>
                    <a:ext uri="{FF2B5EF4-FFF2-40B4-BE49-F238E27FC236}">
                      <a16:creationId xmlns:a16="http://schemas.microsoft.com/office/drawing/2014/main" id="{F634ADDA-1A7F-4865-B99D-97A9BB64B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6321123"/>
                  <a:ext cx="64085" cy="48018"/>
                </a:xfrm>
                <a:prstGeom prst="rect">
                  <a:avLst/>
                </a:prstGeom>
              </p:spPr>
            </p:pic>
            <p:pic>
              <p:nvPicPr>
                <p:cNvPr id="65" name="Graphic 64" descr="Checkmark with solid fill">
                  <a:extLst>
                    <a:ext uri="{FF2B5EF4-FFF2-40B4-BE49-F238E27FC236}">
                      <a16:creationId xmlns:a16="http://schemas.microsoft.com/office/drawing/2014/main" id="{589950A6-F0B8-4D84-9587-517281373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6432305"/>
                  <a:ext cx="64085" cy="48018"/>
                </a:xfrm>
                <a:prstGeom prst="rect">
                  <a:avLst/>
                </a:prstGeom>
              </p:spPr>
            </p:pic>
            <p:pic>
              <p:nvPicPr>
                <p:cNvPr id="66" name="Graphic 65" descr="Checkmark with solid fill">
                  <a:extLst>
                    <a:ext uri="{FF2B5EF4-FFF2-40B4-BE49-F238E27FC236}">
                      <a16:creationId xmlns:a16="http://schemas.microsoft.com/office/drawing/2014/main" id="{73775968-31AA-4A93-A2CD-B992DD45B1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2081" y="6547798"/>
                  <a:ext cx="64085" cy="48018"/>
                </a:xfrm>
                <a:prstGeom prst="rect">
                  <a:avLst/>
                </a:prstGeom>
              </p:spPr>
            </p:pic>
            <p:pic>
              <p:nvPicPr>
                <p:cNvPr id="67" name="Graphic 66" descr="Checkmark with solid fill">
                  <a:extLst>
                    <a:ext uri="{FF2B5EF4-FFF2-40B4-BE49-F238E27FC236}">
                      <a16:creationId xmlns:a16="http://schemas.microsoft.com/office/drawing/2014/main" id="{42E06B62-C213-40A6-8C39-883BC2EF2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5662249"/>
                  <a:ext cx="64085" cy="48018"/>
                </a:xfrm>
                <a:prstGeom prst="rect">
                  <a:avLst/>
                </a:prstGeom>
              </p:spPr>
            </p:pic>
            <p:pic>
              <p:nvPicPr>
                <p:cNvPr id="68" name="Graphic 67" descr="Checkmark with solid fill">
                  <a:extLst>
                    <a:ext uri="{FF2B5EF4-FFF2-40B4-BE49-F238E27FC236}">
                      <a16:creationId xmlns:a16="http://schemas.microsoft.com/office/drawing/2014/main" id="{B9C0348E-3A3A-4B87-AC87-0ED3DFD018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5996099"/>
                  <a:ext cx="64085" cy="48018"/>
                </a:xfrm>
                <a:prstGeom prst="rect">
                  <a:avLst/>
                </a:prstGeom>
              </p:spPr>
            </p:pic>
            <p:pic>
              <p:nvPicPr>
                <p:cNvPr id="69" name="Graphic 68" descr="Checkmark with solid fill">
                  <a:extLst>
                    <a:ext uri="{FF2B5EF4-FFF2-40B4-BE49-F238E27FC236}">
                      <a16:creationId xmlns:a16="http://schemas.microsoft.com/office/drawing/2014/main" id="{BCB4B2EE-0427-4C97-8304-C97D2878D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6216596"/>
                  <a:ext cx="64085" cy="48018"/>
                </a:xfrm>
                <a:prstGeom prst="rect">
                  <a:avLst/>
                </a:prstGeom>
              </p:spPr>
            </p:pic>
            <p:pic>
              <p:nvPicPr>
                <p:cNvPr id="70" name="Graphic 69" descr="Checkmark with solid fill">
                  <a:extLst>
                    <a:ext uri="{FF2B5EF4-FFF2-40B4-BE49-F238E27FC236}">
                      <a16:creationId xmlns:a16="http://schemas.microsoft.com/office/drawing/2014/main" id="{AB3196CB-52CE-4412-A720-9DC28A6A7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024" y="5775967"/>
                  <a:ext cx="64085" cy="48018"/>
                </a:xfrm>
                <a:prstGeom prst="rect">
                  <a:avLst/>
                </a:prstGeom>
              </p:spPr>
            </p:pic>
            <p:pic>
              <p:nvPicPr>
                <p:cNvPr id="71" name="Graphic 70" descr="Checkmark with solid fill">
                  <a:extLst>
                    <a:ext uri="{FF2B5EF4-FFF2-40B4-BE49-F238E27FC236}">
                      <a16:creationId xmlns:a16="http://schemas.microsoft.com/office/drawing/2014/main" id="{28552A7D-D08E-4A64-9D4D-FEB778717E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024" y="6000119"/>
                  <a:ext cx="64085" cy="48018"/>
                </a:xfrm>
                <a:prstGeom prst="rect">
                  <a:avLst/>
                </a:prstGeom>
              </p:spPr>
            </p:pic>
            <p:pic>
              <p:nvPicPr>
                <p:cNvPr id="72" name="Graphic 71" descr="Checkmark with solid fill">
                  <a:extLst>
                    <a:ext uri="{FF2B5EF4-FFF2-40B4-BE49-F238E27FC236}">
                      <a16:creationId xmlns:a16="http://schemas.microsoft.com/office/drawing/2014/main" id="{B00E1B46-13F3-44C5-9FBD-A19A7B9A52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7875" y="6217514"/>
                  <a:ext cx="64085" cy="48018"/>
                </a:xfrm>
                <a:prstGeom prst="rect">
                  <a:avLst/>
                </a:prstGeom>
              </p:spPr>
            </p:pic>
            <p:pic>
              <p:nvPicPr>
                <p:cNvPr id="73" name="Graphic 72" descr="Checkmark with solid fill">
                  <a:extLst>
                    <a:ext uri="{FF2B5EF4-FFF2-40B4-BE49-F238E27FC236}">
                      <a16:creationId xmlns:a16="http://schemas.microsoft.com/office/drawing/2014/main" id="{B15A65B1-D103-4633-B4EE-872DFD456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6325570"/>
                  <a:ext cx="64085" cy="48018"/>
                </a:xfrm>
                <a:prstGeom prst="rect">
                  <a:avLst/>
                </a:prstGeom>
              </p:spPr>
            </p:pic>
            <p:pic>
              <p:nvPicPr>
                <p:cNvPr id="74" name="Graphic 73" descr="Checkmark with solid fill">
                  <a:extLst>
                    <a:ext uri="{FF2B5EF4-FFF2-40B4-BE49-F238E27FC236}">
                      <a16:creationId xmlns:a16="http://schemas.microsoft.com/office/drawing/2014/main" id="{2759B2C1-F088-4C0D-870F-6FF7399DF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6436754"/>
                  <a:ext cx="64085" cy="48018"/>
                </a:xfrm>
                <a:prstGeom prst="rect">
                  <a:avLst/>
                </a:prstGeom>
              </p:spPr>
            </p:pic>
            <p:pic>
              <p:nvPicPr>
                <p:cNvPr id="75" name="Graphic 74" descr="Checkmark with solid fill">
                  <a:extLst>
                    <a:ext uri="{FF2B5EF4-FFF2-40B4-BE49-F238E27FC236}">
                      <a16:creationId xmlns:a16="http://schemas.microsoft.com/office/drawing/2014/main" id="{4408813D-4382-403A-BBA4-7D3109284E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9356" y="6552243"/>
                  <a:ext cx="64085" cy="48018"/>
                </a:xfrm>
                <a:prstGeom prst="rect">
                  <a:avLst/>
                </a:prstGeom>
              </p:spPr>
            </p:pic>
            <p:pic>
              <p:nvPicPr>
                <p:cNvPr id="76" name="Graphic 75" descr="Checkmark with solid fill">
                  <a:extLst>
                    <a:ext uri="{FF2B5EF4-FFF2-40B4-BE49-F238E27FC236}">
                      <a16:creationId xmlns:a16="http://schemas.microsoft.com/office/drawing/2014/main" id="{81A776AB-4627-4964-8E1C-7B491B85ED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546" y="5880745"/>
                  <a:ext cx="64085" cy="48018"/>
                </a:xfrm>
                <a:prstGeom prst="rect">
                  <a:avLst/>
                </a:prstGeom>
              </p:spPr>
            </p:pic>
            <p:pic>
              <p:nvPicPr>
                <p:cNvPr id="77" name="Graphic 76" descr="Checkmark with solid fill">
                  <a:extLst>
                    <a:ext uri="{FF2B5EF4-FFF2-40B4-BE49-F238E27FC236}">
                      <a16:creationId xmlns:a16="http://schemas.microsoft.com/office/drawing/2014/main" id="{841B045E-DBB2-4684-AE15-82276E6302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122" y="5993139"/>
                  <a:ext cx="64085" cy="48018"/>
                </a:xfrm>
                <a:prstGeom prst="rect">
                  <a:avLst/>
                </a:prstGeom>
              </p:spPr>
            </p:pic>
            <p:pic>
              <p:nvPicPr>
                <p:cNvPr id="78" name="Graphic 77" descr="Checkmark with solid fill">
                  <a:extLst>
                    <a:ext uri="{FF2B5EF4-FFF2-40B4-BE49-F238E27FC236}">
                      <a16:creationId xmlns:a16="http://schemas.microsoft.com/office/drawing/2014/main" id="{08FEB190-923D-4D4B-8C0A-510E00C9A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827" y="6101196"/>
                  <a:ext cx="64085" cy="48018"/>
                </a:xfrm>
                <a:prstGeom prst="rect">
                  <a:avLst/>
                </a:prstGeom>
              </p:spPr>
            </p:pic>
            <p:pic>
              <p:nvPicPr>
                <p:cNvPr id="79" name="Graphic 78" descr="Checkmark with solid fill">
                  <a:extLst>
                    <a:ext uri="{FF2B5EF4-FFF2-40B4-BE49-F238E27FC236}">
                      <a16:creationId xmlns:a16="http://schemas.microsoft.com/office/drawing/2014/main" id="{CCCC8E38-9884-4F75-905D-4C3BF89491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566" y="6220021"/>
                  <a:ext cx="64085" cy="48018"/>
                </a:xfrm>
                <a:prstGeom prst="rect">
                  <a:avLst/>
                </a:prstGeom>
              </p:spPr>
            </p:pic>
            <p:pic>
              <p:nvPicPr>
                <p:cNvPr id="80" name="Graphic 79" descr="Checkmark with solid fill">
                  <a:extLst>
                    <a:ext uri="{FF2B5EF4-FFF2-40B4-BE49-F238E27FC236}">
                      <a16:creationId xmlns:a16="http://schemas.microsoft.com/office/drawing/2014/main" id="{6935EBD9-3B25-4E11-AC46-E263396498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451" y="5993717"/>
                  <a:ext cx="64085" cy="48018"/>
                </a:xfrm>
                <a:prstGeom prst="rect">
                  <a:avLst/>
                </a:prstGeom>
              </p:spPr>
            </p:pic>
            <p:pic>
              <p:nvPicPr>
                <p:cNvPr id="81" name="Graphic 80" descr="Checkmark with solid fill">
                  <a:extLst>
                    <a:ext uri="{FF2B5EF4-FFF2-40B4-BE49-F238E27FC236}">
                      <a16:creationId xmlns:a16="http://schemas.microsoft.com/office/drawing/2014/main" id="{1C6D0845-2DF2-470E-8183-3DB696CD20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451" y="6321767"/>
                  <a:ext cx="64085" cy="48018"/>
                </a:xfrm>
                <a:prstGeom prst="rect">
                  <a:avLst/>
                </a:prstGeom>
              </p:spPr>
            </p:pic>
            <p:pic>
              <p:nvPicPr>
                <p:cNvPr id="82" name="Graphic 81" descr="Checkmark with solid fill">
                  <a:extLst>
                    <a:ext uri="{FF2B5EF4-FFF2-40B4-BE49-F238E27FC236}">
                      <a16:creationId xmlns:a16="http://schemas.microsoft.com/office/drawing/2014/main" id="{13BD18FD-0C97-487E-9F09-09A2CE086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451" y="6432951"/>
                  <a:ext cx="64085" cy="48018"/>
                </a:xfrm>
                <a:prstGeom prst="rect">
                  <a:avLst/>
                </a:prstGeom>
              </p:spPr>
            </p:pic>
            <p:pic>
              <p:nvPicPr>
                <p:cNvPr id="83" name="Graphic 82" descr="Checkmark with solid fill">
                  <a:extLst>
                    <a:ext uri="{FF2B5EF4-FFF2-40B4-BE49-F238E27FC236}">
                      <a16:creationId xmlns:a16="http://schemas.microsoft.com/office/drawing/2014/main" id="{21129D2C-D779-4327-B7C3-65A488C7B0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451" y="6548443"/>
                  <a:ext cx="64085" cy="48018"/>
                </a:xfrm>
                <a:prstGeom prst="rect">
                  <a:avLst/>
                </a:prstGeom>
              </p:spPr>
            </p:pic>
            <p:pic>
              <p:nvPicPr>
                <p:cNvPr id="84" name="Graphic 83" descr="Checkmark with solid fill">
                  <a:extLst>
                    <a:ext uri="{FF2B5EF4-FFF2-40B4-BE49-F238E27FC236}">
                      <a16:creationId xmlns:a16="http://schemas.microsoft.com/office/drawing/2014/main" id="{A344116F-E8ED-4696-A70D-1341F487C9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4865" y="5989212"/>
                  <a:ext cx="69904" cy="52378"/>
                </a:xfrm>
                <a:prstGeom prst="rect">
                  <a:avLst/>
                </a:prstGeom>
              </p:spPr>
            </p:pic>
            <p:pic>
              <p:nvPicPr>
                <p:cNvPr id="85" name="Graphic 84" descr="Checkmark with solid fill">
                  <a:extLst>
                    <a:ext uri="{FF2B5EF4-FFF2-40B4-BE49-F238E27FC236}">
                      <a16:creationId xmlns:a16="http://schemas.microsoft.com/office/drawing/2014/main" id="{D2589A96-F13D-4E61-9CBD-B4FA26D91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2387" y="6220719"/>
                  <a:ext cx="64085" cy="48018"/>
                </a:xfrm>
                <a:prstGeom prst="rect">
                  <a:avLst/>
                </a:prstGeom>
              </p:spPr>
            </p:pic>
            <p:pic>
              <p:nvPicPr>
                <p:cNvPr id="86" name="Graphic 85" descr="Checkmark with solid fill">
                  <a:extLst>
                    <a:ext uri="{FF2B5EF4-FFF2-40B4-BE49-F238E27FC236}">
                      <a16:creationId xmlns:a16="http://schemas.microsoft.com/office/drawing/2014/main" id="{50F1C508-B284-4439-A8AC-3FB567B95E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4865" y="6216604"/>
                  <a:ext cx="69904" cy="52378"/>
                </a:xfrm>
                <a:prstGeom prst="rect">
                  <a:avLst/>
                </a:prstGeom>
              </p:spPr>
            </p:pic>
            <p:pic>
              <p:nvPicPr>
                <p:cNvPr id="87" name="Graphic 86" descr="Checkmark with solid fill">
                  <a:extLst>
                    <a:ext uri="{FF2B5EF4-FFF2-40B4-BE49-F238E27FC236}">
                      <a16:creationId xmlns:a16="http://schemas.microsoft.com/office/drawing/2014/main" id="{55D3C29E-110A-44AC-8E84-FEA0367B1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281" y="6320443"/>
                  <a:ext cx="69904" cy="52378"/>
                </a:xfrm>
                <a:prstGeom prst="rect">
                  <a:avLst/>
                </a:prstGeom>
              </p:spPr>
            </p:pic>
            <p:pic>
              <p:nvPicPr>
                <p:cNvPr id="88" name="Graphic 87" descr="Checkmark with solid fill">
                  <a:extLst>
                    <a:ext uri="{FF2B5EF4-FFF2-40B4-BE49-F238E27FC236}">
                      <a16:creationId xmlns:a16="http://schemas.microsoft.com/office/drawing/2014/main" id="{FDEBCF09-5267-414E-BDC9-305681B205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281" y="6431627"/>
                  <a:ext cx="69904" cy="52378"/>
                </a:xfrm>
                <a:prstGeom prst="rect">
                  <a:avLst/>
                </a:prstGeom>
              </p:spPr>
            </p:pic>
            <p:pic>
              <p:nvPicPr>
                <p:cNvPr id="89" name="Graphic 88" descr="Checkmark with solid fill">
                  <a:extLst>
                    <a:ext uri="{FF2B5EF4-FFF2-40B4-BE49-F238E27FC236}">
                      <a16:creationId xmlns:a16="http://schemas.microsoft.com/office/drawing/2014/main" id="{96F9F0D6-4E94-4229-97CE-A0FB591BC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5737" y="6550746"/>
                  <a:ext cx="64085" cy="48018"/>
                </a:xfrm>
                <a:prstGeom prst="rect">
                  <a:avLst/>
                </a:prstGeom>
              </p:spPr>
            </p:pic>
            <p:pic>
              <p:nvPicPr>
                <p:cNvPr id="90" name="Graphic 89" descr="Checkmark with solid fill">
                  <a:extLst>
                    <a:ext uri="{FF2B5EF4-FFF2-40B4-BE49-F238E27FC236}">
                      <a16:creationId xmlns:a16="http://schemas.microsoft.com/office/drawing/2014/main" id="{173D9DC3-686C-4034-AE3B-A2033760A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4885" y="5988441"/>
                  <a:ext cx="69904" cy="52378"/>
                </a:xfrm>
                <a:prstGeom prst="rect">
                  <a:avLst/>
                </a:prstGeom>
              </p:spPr>
            </p:pic>
            <p:pic>
              <p:nvPicPr>
                <p:cNvPr id="91" name="Graphic 90" descr="Checkmark with solid fill">
                  <a:extLst>
                    <a:ext uri="{FF2B5EF4-FFF2-40B4-BE49-F238E27FC236}">
                      <a16:creationId xmlns:a16="http://schemas.microsoft.com/office/drawing/2014/main" id="{6CEEC2D8-D3D6-4EC2-967A-F9BED9108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4885" y="6215832"/>
                  <a:ext cx="69904" cy="52378"/>
                </a:xfrm>
                <a:prstGeom prst="rect">
                  <a:avLst/>
                </a:prstGeom>
              </p:spPr>
            </p:pic>
            <p:pic>
              <p:nvPicPr>
                <p:cNvPr id="118" name="Picture 117">
                  <a:extLst>
                    <a:ext uri="{FF2B5EF4-FFF2-40B4-BE49-F238E27FC236}">
                      <a16:creationId xmlns:a16="http://schemas.microsoft.com/office/drawing/2014/main" id="{8CE91525-03A4-4637-92A9-93079B4BD6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31" b="61719" l="16066" r="67348">
                              <a14:foregroundMark x1="33774" y1="59555" x2="33774" y2="59555"/>
                              <a14:foregroundMark x1="34455" y1="57873" x2="34455" y2="57873"/>
                              <a14:foregroundMark x1="26442" y1="58534" x2="26442" y2="58534"/>
                              <a14:foregroundMark x1="17348" y1="57692" x2="17348" y2="57692"/>
                              <a14:foregroundMark x1="50361" y1="58654" x2="50361" y2="58654"/>
                              <a14:foregroundMark x1="59014" y1="58954" x2="59014" y2="58954"/>
                              <a14:foregroundMark x1="67348" y1="58173" x2="67348" y2="58173"/>
                              <a14:foregroundMark x1="42268" y1="58834" x2="42268" y2="58834"/>
                              <a14:foregroundMark x1="59135" y1="58053" x2="59135" y2="58053"/>
                              <a14:foregroundMark x1="16466" y1="60276" x2="16667" y2="57392"/>
                              <a14:foregroundMark x1="16306" y1="59195" x2="18470" y2="57692"/>
                              <a14:foregroundMark x1="18375" y1="58216" x2="18670" y2="58053"/>
                              <a14:foregroundMark x1="16066" y1="59495" x2="18329" y2="58242"/>
                              <a14:foregroundMark x1="17829" y1="60156" x2="17869" y2="60337"/>
                              <a14:foregroundMark x1="41747" y1="57392" x2="41747" y2="57392"/>
                              <a14:foregroundMark x1="41306" y1="57392" x2="41306" y2="57392"/>
                              <a14:foregroundMark x1="16266" y1="58714" x2="16266" y2="58714"/>
                              <a14:foregroundMark x1="16346" y1="58293" x2="16346" y2="58293"/>
                              <a14:foregroundMark x1="16346" y1="57572" x2="16346" y2="57572"/>
                              <a14:foregroundMark x1="16386" y1="56911" x2="16386" y2="56911"/>
                              <a14:foregroundMark x1="17588" y1="57151" x2="17588" y2="57151"/>
                              <a14:foregroundMark x1="18189" y1="56731" x2="18189" y2="56731"/>
                              <a14:foregroundMark x1="17748" y1="60276" x2="17748" y2="60276"/>
                              <a14:foregroundMark x1="17119" y1="60276" x2="18629" y2="60276"/>
                              <a14:foregroundMark x1="16426" y1="60276" x2="16897" y2="60276"/>
                              <a14:backgroundMark x1="16426" y1="61118" x2="16426" y2="61118"/>
                              <a14:backgroundMark x1="17428" y1="60877" x2="17428" y2="60877"/>
                              <a14:backgroundMark x1="16747" y1="60817" x2="16747" y2="60817"/>
                              <a14:backgroundMark x1="16426" y1="61899" x2="16787" y2="61418"/>
                              <a14:backgroundMark x1="15825" y1="59555" x2="15825" y2="59014"/>
                              <a14:backgroundMark x1="16026" y1="60156" x2="16026" y2="59135"/>
                              <a14:backgroundMark x1="17949" y1="56611" x2="17949" y2="56611"/>
                              <a14:backgroundMark x1="18670" y1="58113" x2="18670" y2="58113"/>
                              <a14:backgroundMark x1="18710" y1="60036" x2="18710" y2="59796"/>
                              <a14:backgroundMark x1="18750" y1="58233" x2="18630" y2="57512"/>
                              <a14:backgroundMark x1="18630" y1="60156" x2="18990" y2="58774"/>
                              <a14:backgroundMark x1="66226" y1="58113" x2="66226" y2="58113"/>
                              <a14:backgroundMark x1="66386" y1="58654" x2="66386" y2="58654"/>
                              <a14:backgroundMark x1="66346" y1="58774" x2="66306" y2="58293"/>
                            </a14:backgroundRemoval>
                          </a14:imgEffect>
                        </a14:imgLayer>
                      </a14:imgProps>
                    </a:ext>
                  </a:extLst>
                </a:blip>
                <a:srcRect l="15085" t="56627" r="55523" b="39477"/>
                <a:stretch/>
              </p:blipFill>
              <p:spPr>
                <a:xfrm flipV="1">
                  <a:off x="3599294" y="5148341"/>
                  <a:ext cx="1753220" cy="127691"/>
                </a:xfrm>
                <a:prstGeom prst="rect">
                  <a:avLst/>
                </a:prstGeom>
              </p:spPr>
            </p:pic>
            <p:sp>
              <p:nvSpPr>
                <p:cNvPr id="122" name="TextBox 121">
                  <a:extLst>
                    <a:ext uri="{FF2B5EF4-FFF2-40B4-BE49-F238E27FC236}">
                      <a16:creationId xmlns:a16="http://schemas.microsoft.com/office/drawing/2014/main" id="{2B9D2AC0-D4EF-4ECA-873C-0903ED0FFF3D}"/>
                    </a:ext>
                  </a:extLst>
                </p:cNvPr>
                <p:cNvSpPr txBox="1"/>
                <p:nvPr/>
              </p:nvSpPr>
              <p:spPr>
                <a:xfrm>
                  <a:off x="2430845" y="5011646"/>
                  <a:ext cx="10744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Figure 1. Schedule of events</a:t>
                  </a:r>
                </a:p>
              </p:txBody>
            </p:sp>
            <p:pic>
              <p:nvPicPr>
                <p:cNvPr id="117" name="Graphic 116" descr="Checkmark with solid fill">
                  <a:extLst>
                    <a:ext uri="{FF2B5EF4-FFF2-40B4-BE49-F238E27FC236}">
                      <a16:creationId xmlns:a16="http://schemas.microsoft.com/office/drawing/2014/main" id="{DA79C129-E53A-4ADF-8910-2494732C4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5445888"/>
                  <a:ext cx="69904" cy="52378"/>
                </a:xfrm>
                <a:prstGeom prst="rect">
                  <a:avLst/>
                </a:prstGeom>
              </p:spPr>
            </p:pic>
            <p:pic>
              <p:nvPicPr>
                <p:cNvPr id="119" name="Graphic 118" descr="Checkmark with solid fill">
                  <a:extLst>
                    <a:ext uri="{FF2B5EF4-FFF2-40B4-BE49-F238E27FC236}">
                      <a16:creationId xmlns:a16="http://schemas.microsoft.com/office/drawing/2014/main" id="{28502F84-A864-486B-BCBD-FBFF454F8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5553440"/>
                  <a:ext cx="69904" cy="52378"/>
                </a:xfrm>
                <a:prstGeom prst="rect">
                  <a:avLst/>
                </a:prstGeom>
              </p:spPr>
            </p:pic>
            <p:pic>
              <p:nvPicPr>
                <p:cNvPr id="120" name="Graphic 119" descr="Checkmark with solid fill">
                  <a:extLst>
                    <a:ext uri="{FF2B5EF4-FFF2-40B4-BE49-F238E27FC236}">
                      <a16:creationId xmlns:a16="http://schemas.microsoft.com/office/drawing/2014/main" id="{FE1AE2B6-AC94-4933-A998-79907E086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5997640"/>
                  <a:ext cx="69904" cy="52378"/>
                </a:xfrm>
                <a:prstGeom prst="rect">
                  <a:avLst/>
                </a:prstGeom>
              </p:spPr>
            </p:pic>
            <p:pic>
              <p:nvPicPr>
                <p:cNvPr id="121" name="Graphic 120" descr="Checkmark with solid fill">
                  <a:extLst>
                    <a:ext uri="{FF2B5EF4-FFF2-40B4-BE49-F238E27FC236}">
                      <a16:creationId xmlns:a16="http://schemas.microsoft.com/office/drawing/2014/main" id="{BC021460-4458-4D1E-BB7F-B824EB2A5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802" y="6097219"/>
                  <a:ext cx="69904" cy="52378"/>
                </a:xfrm>
                <a:prstGeom prst="rect">
                  <a:avLst/>
                </a:prstGeom>
              </p:spPr>
            </p:pic>
            <p:pic>
              <p:nvPicPr>
                <p:cNvPr id="123" name="Graphic 122" descr="Checkmark with solid fill">
                  <a:extLst>
                    <a:ext uri="{FF2B5EF4-FFF2-40B4-BE49-F238E27FC236}">
                      <a16:creationId xmlns:a16="http://schemas.microsoft.com/office/drawing/2014/main" id="{FDC4A7DC-EE0C-4B77-B56E-56CFF54FF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6214330"/>
                  <a:ext cx="69904" cy="52378"/>
                </a:xfrm>
                <a:prstGeom prst="rect">
                  <a:avLst/>
                </a:prstGeom>
              </p:spPr>
            </p:pic>
            <p:pic>
              <p:nvPicPr>
                <p:cNvPr id="124" name="Graphic 123" descr="Checkmark with solid fill">
                  <a:extLst>
                    <a:ext uri="{FF2B5EF4-FFF2-40B4-BE49-F238E27FC236}">
                      <a16:creationId xmlns:a16="http://schemas.microsoft.com/office/drawing/2014/main" id="{8AE23106-A020-4BA0-B705-3402EFD23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6317946"/>
                  <a:ext cx="69904" cy="52378"/>
                </a:xfrm>
                <a:prstGeom prst="rect">
                  <a:avLst/>
                </a:prstGeom>
              </p:spPr>
            </p:pic>
            <p:pic>
              <p:nvPicPr>
                <p:cNvPr id="126" name="Graphic 125" descr="Checkmark with solid fill">
                  <a:extLst>
                    <a:ext uri="{FF2B5EF4-FFF2-40B4-BE49-F238E27FC236}">
                      <a16:creationId xmlns:a16="http://schemas.microsoft.com/office/drawing/2014/main" id="{6D2AE89A-E47F-4394-8C25-0BFE7B015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6429127"/>
                  <a:ext cx="69904" cy="52378"/>
                </a:xfrm>
                <a:prstGeom prst="rect">
                  <a:avLst/>
                </a:prstGeom>
              </p:spPr>
            </p:pic>
            <p:pic>
              <p:nvPicPr>
                <p:cNvPr id="127" name="Graphic 126" descr="Checkmark with solid fill">
                  <a:extLst>
                    <a:ext uri="{FF2B5EF4-FFF2-40B4-BE49-F238E27FC236}">
                      <a16:creationId xmlns:a16="http://schemas.microsoft.com/office/drawing/2014/main" id="{56EB4B33-CD6A-4631-A552-02E18239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399" y="6544620"/>
                  <a:ext cx="69904" cy="52378"/>
                </a:xfrm>
                <a:prstGeom prst="rect">
                  <a:avLst/>
                </a:prstGeom>
              </p:spPr>
            </p:pic>
            <p:pic>
              <p:nvPicPr>
                <p:cNvPr id="128" name="Graphic 127" descr="Checkmark with solid fill">
                  <a:extLst>
                    <a:ext uri="{FF2B5EF4-FFF2-40B4-BE49-F238E27FC236}">
                      <a16:creationId xmlns:a16="http://schemas.microsoft.com/office/drawing/2014/main" id="{15AECEC8-9F03-4FB0-8CA2-F84EBD2362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5659071"/>
                  <a:ext cx="69904" cy="52378"/>
                </a:xfrm>
                <a:prstGeom prst="rect">
                  <a:avLst/>
                </a:prstGeom>
              </p:spPr>
            </p:pic>
            <p:pic>
              <p:nvPicPr>
                <p:cNvPr id="129" name="Graphic 128" descr="Checkmark with solid fill">
                  <a:extLst>
                    <a:ext uri="{FF2B5EF4-FFF2-40B4-BE49-F238E27FC236}">
                      <a16:creationId xmlns:a16="http://schemas.microsoft.com/office/drawing/2014/main" id="{42FF7C3C-6231-49A4-AF3B-6401A11D0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5992921"/>
                  <a:ext cx="69904" cy="52378"/>
                </a:xfrm>
                <a:prstGeom prst="rect">
                  <a:avLst/>
                </a:prstGeom>
              </p:spPr>
            </p:pic>
            <p:pic>
              <p:nvPicPr>
                <p:cNvPr id="130" name="Graphic 129" descr="Checkmark with solid fill">
                  <a:extLst>
                    <a:ext uri="{FF2B5EF4-FFF2-40B4-BE49-F238E27FC236}">
                      <a16:creationId xmlns:a16="http://schemas.microsoft.com/office/drawing/2014/main" id="{D594C117-3675-492D-A154-666D4D9F60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6213418"/>
                  <a:ext cx="69904" cy="52378"/>
                </a:xfrm>
                <a:prstGeom prst="rect">
                  <a:avLst/>
                </a:prstGeom>
              </p:spPr>
            </p:pic>
            <p:pic>
              <p:nvPicPr>
                <p:cNvPr id="131" name="Graphic 130" descr="Checkmark with solid fill">
                  <a:extLst>
                    <a:ext uri="{FF2B5EF4-FFF2-40B4-BE49-F238E27FC236}">
                      <a16:creationId xmlns:a16="http://schemas.microsoft.com/office/drawing/2014/main" id="{55805F27-05B0-48E0-8DA9-4B755C5E2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6343" y="5772789"/>
                  <a:ext cx="69904" cy="52378"/>
                </a:xfrm>
                <a:prstGeom prst="rect">
                  <a:avLst/>
                </a:prstGeom>
              </p:spPr>
            </p:pic>
            <p:pic>
              <p:nvPicPr>
                <p:cNvPr id="132" name="Graphic 131" descr="Checkmark with solid fill">
                  <a:extLst>
                    <a:ext uri="{FF2B5EF4-FFF2-40B4-BE49-F238E27FC236}">
                      <a16:creationId xmlns:a16="http://schemas.microsoft.com/office/drawing/2014/main" id="{34B256F1-E600-4581-80A5-A76D5EDA6B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6343" y="5996941"/>
                  <a:ext cx="69904" cy="52378"/>
                </a:xfrm>
                <a:prstGeom prst="rect">
                  <a:avLst/>
                </a:prstGeom>
              </p:spPr>
            </p:pic>
            <p:pic>
              <p:nvPicPr>
                <p:cNvPr id="133" name="Graphic 132" descr="Checkmark with solid fill">
                  <a:extLst>
                    <a:ext uri="{FF2B5EF4-FFF2-40B4-BE49-F238E27FC236}">
                      <a16:creationId xmlns:a16="http://schemas.microsoft.com/office/drawing/2014/main" id="{EFB7E693-CF9C-4868-B8B3-1C863F642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2194" y="6214337"/>
                  <a:ext cx="69904" cy="52378"/>
                </a:xfrm>
                <a:prstGeom prst="rect">
                  <a:avLst/>
                </a:prstGeom>
              </p:spPr>
            </p:pic>
            <p:pic>
              <p:nvPicPr>
                <p:cNvPr id="134" name="Graphic 133" descr="Checkmark with solid fill">
                  <a:extLst>
                    <a:ext uri="{FF2B5EF4-FFF2-40B4-BE49-F238E27FC236}">
                      <a16:creationId xmlns:a16="http://schemas.microsoft.com/office/drawing/2014/main" id="{DDBDB50C-6007-455F-B0CF-9C53790F2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6322392"/>
                  <a:ext cx="69904" cy="52378"/>
                </a:xfrm>
                <a:prstGeom prst="rect">
                  <a:avLst/>
                </a:prstGeom>
              </p:spPr>
            </p:pic>
            <p:pic>
              <p:nvPicPr>
                <p:cNvPr id="135" name="Graphic 134" descr="Checkmark with solid fill">
                  <a:extLst>
                    <a:ext uri="{FF2B5EF4-FFF2-40B4-BE49-F238E27FC236}">
                      <a16:creationId xmlns:a16="http://schemas.microsoft.com/office/drawing/2014/main" id="{E69E235D-2BEA-4FD4-9081-DFB36978B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6433577"/>
                  <a:ext cx="69904" cy="52378"/>
                </a:xfrm>
                <a:prstGeom prst="rect">
                  <a:avLst/>
                </a:prstGeom>
              </p:spPr>
            </p:pic>
            <p:pic>
              <p:nvPicPr>
                <p:cNvPr id="136" name="Graphic 135" descr="Checkmark with solid fill">
                  <a:extLst>
                    <a:ext uri="{FF2B5EF4-FFF2-40B4-BE49-F238E27FC236}">
                      <a16:creationId xmlns:a16="http://schemas.microsoft.com/office/drawing/2014/main" id="{78385438-A11A-433F-91D1-F3A9536028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3674" y="6549065"/>
                  <a:ext cx="69904" cy="52378"/>
                </a:xfrm>
                <a:prstGeom prst="rect">
                  <a:avLst/>
                </a:prstGeom>
              </p:spPr>
            </p:pic>
            <p:pic>
              <p:nvPicPr>
                <p:cNvPr id="137" name="Graphic 136" descr="Checkmark with solid fill">
                  <a:extLst>
                    <a:ext uri="{FF2B5EF4-FFF2-40B4-BE49-F238E27FC236}">
                      <a16:creationId xmlns:a16="http://schemas.microsoft.com/office/drawing/2014/main" id="{E28FE64B-74B6-4BAC-93E2-26E733F78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864" y="5877568"/>
                  <a:ext cx="69904" cy="52378"/>
                </a:xfrm>
                <a:prstGeom prst="rect">
                  <a:avLst/>
                </a:prstGeom>
              </p:spPr>
            </p:pic>
            <p:pic>
              <p:nvPicPr>
                <p:cNvPr id="138" name="Graphic 137" descr="Checkmark with solid fill">
                  <a:extLst>
                    <a:ext uri="{FF2B5EF4-FFF2-40B4-BE49-F238E27FC236}">
                      <a16:creationId xmlns:a16="http://schemas.microsoft.com/office/drawing/2014/main" id="{4F6CD729-78CE-4454-9372-0B336F31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7441" y="5989962"/>
                  <a:ext cx="69904" cy="52378"/>
                </a:xfrm>
                <a:prstGeom prst="rect">
                  <a:avLst/>
                </a:prstGeom>
              </p:spPr>
            </p:pic>
            <p:pic>
              <p:nvPicPr>
                <p:cNvPr id="139" name="Graphic 138" descr="Checkmark with solid fill">
                  <a:extLst>
                    <a:ext uri="{FF2B5EF4-FFF2-40B4-BE49-F238E27FC236}">
                      <a16:creationId xmlns:a16="http://schemas.microsoft.com/office/drawing/2014/main" id="{D2543343-45B2-4CC1-9939-14EB1DBEA2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7145" y="6098018"/>
                  <a:ext cx="69904" cy="52378"/>
                </a:xfrm>
                <a:prstGeom prst="rect">
                  <a:avLst/>
                </a:prstGeom>
              </p:spPr>
            </p:pic>
            <p:pic>
              <p:nvPicPr>
                <p:cNvPr id="140" name="Graphic 139" descr="Checkmark with solid fill">
                  <a:extLst>
                    <a:ext uri="{FF2B5EF4-FFF2-40B4-BE49-F238E27FC236}">
                      <a16:creationId xmlns:a16="http://schemas.microsoft.com/office/drawing/2014/main" id="{D049DA3A-6F91-414A-817C-C5BD31911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884" y="6216844"/>
                  <a:ext cx="69904" cy="52378"/>
                </a:xfrm>
                <a:prstGeom prst="rect">
                  <a:avLst/>
                </a:prstGeom>
              </p:spPr>
            </p:pic>
            <p:pic>
              <p:nvPicPr>
                <p:cNvPr id="141" name="Graphic 140" descr="Checkmark with solid fill">
                  <a:extLst>
                    <a:ext uri="{FF2B5EF4-FFF2-40B4-BE49-F238E27FC236}">
                      <a16:creationId xmlns:a16="http://schemas.microsoft.com/office/drawing/2014/main" id="{614FFB4D-98F0-4D69-8419-4BC401384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4769" y="5990539"/>
                  <a:ext cx="69904" cy="52378"/>
                </a:xfrm>
                <a:prstGeom prst="rect">
                  <a:avLst/>
                </a:prstGeom>
              </p:spPr>
            </p:pic>
            <p:pic>
              <p:nvPicPr>
                <p:cNvPr id="142" name="Graphic 141" descr="Checkmark with solid fill">
                  <a:extLst>
                    <a:ext uri="{FF2B5EF4-FFF2-40B4-BE49-F238E27FC236}">
                      <a16:creationId xmlns:a16="http://schemas.microsoft.com/office/drawing/2014/main" id="{2B3D2DFF-5148-41B7-9F61-85021E8C9F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4769" y="6318589"/>
                  <a:ext cx="69904" cy="52378"/>
                </a:xfrm>
                <a:prstGeom prst="rect">
                  <a:avLst/>
                </a:prstGeom>
              </p:spPr>
            </p:pic>
            <p:pic>
              <p:nvPicPr>
                <p:cNvPr id="143" name="Graphic 142" descr="Checkmark with solid fill">
                  <a:extLst>
                    <a:ext uri="{FF2B5EF4-FFF2-40B4-BE49-F238E27FC236}">
                      <a16:creationId xmlns:a16="http://schemas.microsoft.com/office/drawing/2014/main" id="{DA3CC248-18FA-41EC-8766-703AB3F5C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4769" y="6429773"/>
                  <a:ext cx="69904" cy="52378"/>
                </a:xfrm>
                <a:prstGeom prst="rect">
                  <a:avLst/>
                </a:prstGeom>
              </p:spPr>
            </p:pic>
            <p:pic>
              <p:nvPicPr>
                <p:cNvPr id="144" name="Graphic 143" descr="Checkmark with solid fill">
                  <a:extLst>
                    <a:ext uri="{FF2B5EF4-FFF2-40B4-BE49-F238E27FC236}">
                      <a16:creationId xmlns:a16="http://schemas.microsoft.com/office/drawing/2014/main" id="{B2956D8F-9FDB-4BD6-BE9B-49E30805B9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4769" y="6545266"/>
                  <a:ext cx="69904" cy="52378"/>
                </a:xfrm>
                <a:prstGeom prst="rect">
                  <a:avLst/>
                </a:prstGeom>
              </p:spPr>
            </p:pic>
            <p:pic>
              <p:nvPicPr>
                <p:cNvPr id="145" name="Graphic 144" descr="Checkmark with solid fill">
                  <a:extLst>
                    <a:ext uri="{FF2B5EF4-FFF2-40B4-BE49-F238E27FC236}">
                      <a16:creationId xmlns:a16="http://schemas.microsoft.com/office/drawing/2014/main" id="{4933C15C-DAAD-4A25-BE0A-6EC70527E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705" y="6217542"/>
                  <a:ext cx="69904" cy="52378"/>
                </a:xfrm>
                <a:prstGeom prst="rect">
                  <a:avLst/>
                </a:prstGeom>
              </p:spPr>
            </p:pic>
            <p:pic>
              <p:nvPicPr>
                <p:cNvPr id="146" name="Graphic 145" descr="Checkmark with solid fill">
                  <a:extLst>
                    <a:ext uri="{FF2B5EF4-FFF2-40B4-BE49-F238E27FC236}">
                      <a16:creationId xmlns:a16="http://schemas.microsoft.com/office/drawing/2014/main" id="{23799C53-4E6F-4B5F-B5FC-4E8482AF92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0055" y="6547569"/>
                  <a:ext cx="69904" cy="52378"/>
                </a:xfrm>
                <a:prstGeom prst="rect">
                  <a:avLst/>
                </a:prstGeom>
              </p:spPr>
            </p:pic>
          </p:grpSp>
          <p:pic>
            <p:nvPicPr>
              <p:cNvPr id="224" name="Picture 223">
                <a:extLst>
                  <a:ext uri="{FF2B5EF4-FFF2-40B4-BE49-F238E27FC236}">
                    <a16:creationId xmlns:a16="http://schemas.microsoft.com/office/drawing/2014/main" id="{2F60F786-4512-4BCA-958E-B6F2B0A1508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31" b="61719" l="16066" r="67348">
                            <a14:foregroundMark x1="33774" y1="59555" x2="33774" y2="59555"/>
                            <a14:foregroundMark x1="34455" y1="57873" x2="34455" y2="57873"/>
                            <a14:foregroundMark x1="26442" y1="58534" x2="26442" y2="58534"/>
                            <a14:foregroundMark x1="17348" y1="57692" x2="17348" y2="57692"/>
                            <a14:foregroundMark x1="50361" y1="58654" x2="50361" y2="58654"/>
                            <a14:foregroundMark x1="59014" y1="58954" x2="59014" y2="58954"/>
                            <a14:foregroundMark x1="67348" y1="58173" x2="67348" y2="58173"/>
                            <a14:foregroundMark x1="42268" y1="58834" x2="42268" y2="58834"/>
                            <a14:foregroundMark x1="59135" y1="58053" x2="59135" y2="58053"/>
                            <a14:foregroundMark x1="16466" y1="60276" x2="16667" y2="57392"/>
                            <a14:foregroundMark x1="16306" y1="59195" x2="18470" y2="57692"/>
                            <a14:foregroundMark x1="18375" y1="58216" x2="18670" y2="58053"/>
                            <a14:foregroundMark x1="16066" y1="59495" x2="18329" y2="58242"/>
                            <a14:foregroundMark x1="17829" y1="60156" x2="17869" y2="60337"/>
                            <a14:foregroundMark x1="41747" y1="57392" x2="41747" y2="57392"/>
                            <a14:foregroundMark x1="41306" y1="57392" x2="41306" y2="57392"/>
                            <a14:foregroundMark x1="16266" y1="58714" x2="16266" y2="58714"/>
                            <a14:foregroundMark x1="16346" y1="58293" x2="16346" y2="58293"/>
                            <a14:foregroundMark x1="16346" y1="57572" x2="16346" y2="57572"/>
                            <a14:foregroundMark x1="16386" y1="56911" x2="16386" y2="56911"/>
                            <a14:foregroundMark x1="17588" y1="57151" x2="17588" y2="57151"/>
                            <a14:foregroundMark x1="18189" y1="56731" x2="18189" y2="56731"/>
                            <a14:foregroundMark x1="17748" y1="60276" x2="17748" y2="60276"/>
                            <a14:foregroundMark x1="17119" y1="60276" x2="18629" y2="60276"/>
                            <a14:foregroundMark x1="16426" y1="60276" x2="16897" y2="60276"/>
                            <a14:backgroundMark x1="16426" y1="61118" x2="16426" y2="61118"/>
                            <a14:backgroundMark x1="17428" y1="60877" x2="17428" y2="60877"/>
                            <a14:backgroundMark x1="16747" y1="60817" x2="16747" y2="60817"/>
                            <a14:backgroundMark x1="16426" y1="61899" x2="16787" y2="61418"/>
                            <a14:backgroundMark x1="15825" y1="59555" x2="15825" y2="59014"/>
                            <a14:backgroundMark x1="16026" y1="60156" x2="16026" y2="59135"/>
                            <a14:backgroundMark x1="17949" y1="56611" x2="17949" y2="56611"/>
                            <a14:backgroundMark x1="18670" y1="58113" x2="18670" y2="58113"/>
                            <a14:backgroundMark x1="18710" y1="60036" x2="18710" y2="59796"/>
                            <a14:backgroundMark x1="18750" y1="58233" x2="18630" y2="57512"/>
                            <a14:backgroundMark x1="18630" y1="60156" x2="18990" y2="58774"/>
                            <a14:backgroundMark x1="66226" y1="58113" x2="66226" y2="58113"/>
                            <a14:backgroundMark x1="66386" y1="58654" x2="66386" y2="58654"/>
                            <a14:backgroundMark x1="66346" y1="58774" x2="66306" y2="58293"/>
                          </a14:backgroundRemoval>
                        </a14:imgEffect>
                      </a14:imgLayer>
                    </a14:imgProps>
                  </a:ext>
                </a:extLst>
              </a:blip>
              <a:srcRect l="57528" t="56764" r="39451" b="39270"/>
              <a:stretch/>
            </p:blipFill>
            <p:spPr>
              <a:xfrm flipV="1">
                <a:off x="6224515" y="5131181"/>
                <a:ext cx="175319" cy="130027"/>
              </a:xfrm>
              <a:prstGeom prst="rect">
                <a:avLst/>
              </a:prstGeom>
            </p:spPr>
          </p:pic>
          <p:pic>
            <p:nvPicPr>
              <p:cNvPr id="225" name="Picture 224">
                <a:extLst>
                  <a:ext uri="{FF2B5EF4-FFF2-40B4-BE49-F238E27FC236}">
                    <a16:creationId xmlns:a16="http://schemas.microsoft.com/office/drawing/2014/main" id="{9CC5827F-A708-4667-BC71-EB985B151DD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31" b="61719" l="16066" r="67348">
                            <a14:foregroundMark x1="33774" y1="59555" x2="33774" y2="59555"/>
                            <a14:foregroundMark x1="34455" y1="57873" x2="34455" y2="57873"/>
                            <a14:foregroundMark x1="26442" y1="58534" x2="26442" y2="58534"/>
                            <a14:foregroundMark x1="17348" y1="57692" x2="17348" y2="57692"/>
                            <a14:foregroundMark x1="50361" y1="58654" x2="50361" y2="58654"/>
                            <a14:foregroundMark x1="59014" y1="58954" x2="59014" y2="58954"/>
                            <a14:foregroundMark x1="67348" y1="58173" x2="67348" y2="58173"/>
                            <a14:foregroundMark x1="42268" y1="58834" x2="42268" y2="58834"/>
                            <a14:foregroundMark x1="59135" y1="58053" x2="59135" y2="58053"/>
                            <a14:foregroundMark x1="16466" y1="60276" x2="16667" y2="57392"/>
                            <a14:foregroundMark x1="16306" y1="59195" x2="18470" y2="57692"/>
                            <a14:foregroundMark x1="18375" y1="58216" x2="18670" y2="58053"/>
                            <a14:foregroundMark x1="16066" y1="59495" x2="18329" y2="58242"/>
                            <a14:foregroundMark x1="17829" y1="60156" x2="17869" y2="60337"/>
                            <a14:foregroundMark x1="41747" y1="57392" x2="41747" y2="57392"/>
                            <a14:foregroundMark x1="41306" y1="57392" x2="41306" y2="57392"/>
                            <a14:foregroundMark x1="16266" y1="58714" x2="16266" y2="58714"/>
                            <a14:foregroundMark x1="16346" y1="58293" x2="16346" y2="58293"/>
                            <a14:foregroundMark x1="16346" y1="57572" x2="16346" y2="57572"/>
                            <a14:foregroundMark x1="16386" y1="56911" x2="16386" y2="56911"/>
                            <a14:foregroundMark x1="17588" y1="57151" x2="17588" y2="57151"/>
                            <a14:foregroundMark x1="18189" y1="56731" x2="18189" y2="56731"/>
                            <a14:foregroundMark x1="17748" y1="60276" x2="17748" y2="60276"/>
                            <a14:foregroundMark x1="17119" y1="60276" x2="18629" y2="60276"/>
                            <a14:foregroundMark x1="16426" y1="60276" x2="16897" y2="60276"/>
                            <a14:backgroundMark x1="16426" y1="61118" x2="16426" y2="61118"/>
                            <a14:backgroundMark x1="17428" y1="60877" x2="17428" y2="60877"/>
                            <a14:backgroundMark x1="16747" y1="60817" x2="16747" y2="60817"/>
                            <a14:backgroundMark x1="16426" y1="61899" x2="16787" y2="61418"/>
                            <a14:backgroundMark x1="15825" y1="59555" x2="15825" y2="59014"/>
                            <a14:backgroundMark x1="16026" y1="60156" x2="16026" y2="59135"/>
                            <a14:backgroundMark x1="17949" y1="56611" x2="17949" y2="56611"/>
                            <a14:backgroundMark x1="18670" y1="58113" x2="18670" y2="58113"/>
                            <a14:backgroundMark x1="18710" y1="60036" x2="18710" y2="59796"/>
                            <a14:backgroundMark x1="18750" y1="58233" x2="18630" y2="57512"/>
                            <a14:backgroundMark x1="18630" y1="60156" x2="18990" y2="58774"/>
                            <a14:backgroundMark x1="66226" y1="58113" x2="66226" y2="58113"/>
                            <a14:backgroundMark x1="66386" y1="58654" x2="66386" y2="58654"/>
                            <a14:backgroundMark x1="66346" y1="58774" x2="66306" y2="58293"/>
                          </a14:backgroundRemoval>
                        </a14:imgEffect>
                      </a14:imgLayer>
                    </a14:imgProps>
                  </a:ext>
                </a:extLst>
              </a:blip>
              <a:srcRect l="57528" t="56764" r="39451" b="39270"/>
              <a:stretch/>
            </p:blipFill>
            <p:spPr>
              <a:xfrm flipV="1">
                <a:off x="5753040" y="5133071"/>
                <a:ext cx="175319" cy="130027"/>
              </a:xfrm>
              <a:prstGeom prst="rect">
                <a:avLst/>
              </a:prstGeom>
            </p:spPr>
          </p:pic>
          <p:pic>
            <p:nvPicPr>
              <p:cNvPr id="226" name="Picture 225">
                <a:extLst>
                  <a:ext uri="{FF2B5EF4-FFF2-40B4-BE49-F238E27FC236}">
                    <a16:creationId xmlns:a16="http://schemas.microsoft.com/office/drawing/2014/main" id="{F9598AF6-C6E7-4112-A12D-3FEAF6F13F8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731" b="61719" l="16066" r="67348">
                            <a14:foregroundMark x1="33774" y1="59555" x2="33774" y2="59555"/>
                            <a14:foregroundMark x1="34455" y1="57873" x2="34455" y2="57873"/>
                            <a14:foregroundMark x1="26442" y1="58534" x2="26442" y2="58534"/>
                            <a14:foregroundMark x1="17348" y1="57692" x2="17348" y2="57692"/>
                            <a14:foregroundMark x1="50361" y1="58654" x2="50361" y2="58654"/>
                            <a14:foregroundMark x1="59014" y1="58954" x2="59014" y2="58954"/>
                            <a14:foregroundMark x1="67348" y1="58173" x2="67348" y2="58173"/>
                            <a14:foregroundMark x1="42268" y1="58834" x2="42268" y2="58834"/>
                            <a14:foregroundMark x1="59135" y1="58053" x2="59135" y2="58053"/>
                            <a14:foregroundMark x1="16466" y1="60276" x2="16667" y2="57392"/>
                            <a14:foregroundMark x1="16306" y1="59195" x2="18470" y2="57692"/>
                            <a14:foregroundMark x1="18375" y1="58216" x2="18670" y2="58053"/>
                            <a14:foregroundMark x1="16066" y1="59495" x2="18329" y2="58242"/>
                            <a14:foregroundMark x1="17829" y1="60156" x2="17869" y2="60337"/>
                            <a14:foregroundMark x1="41747" y1="57392" x2="41747" y2="57392"/>
                            <a14:foregroundMark x1="41306" y1="57392" x2="41306" y2="57392"/>
                            <a14:foregroundMark x1="16266" y1="58714" x2="16266" y2="58714"/>
                            <a14:foregroundMark x1="16346" y1="58293" x2="16346" y2="58293"/>
                            <a14:foregroundMark x1="16346" y1="57572" x2="16346" y2="57572"/>
                            <a14:foregroundMark x1="16386" y1="56911" x2="16386" y2="56911"/>
                            <a14:foregroundMark x1="17588" y1="57151" x2="17588" y2="57151"/>
                            <a14:foregroundMark x1="18189" y1="56731" x2="18189" y2="56731"/>
                            <a14:foregroundMark x1="17748" y1="60276" x2="17748" y2="60276"/>
                            <a14:foregroundMark x1="17119" y1="60276" x2="18629" y2="60276"/>
                            <a14:foregroundMark x1="16426" y1="60276" x2="16897" y2="60276"/>
                            <a14:backgroundMark x1="16426" y1="61118" x2="16426" y2="61118"/>
                            <a14:backgroundMark x1="17428" y1="60877" x2="17428" y2="60877"/>
                            <a14:backgroundMark x1="16747" y1="60817" x2="16747" y2="60817"/>
                            <a14:backgroundMark x1="16426" y1="61899" x2="16787" y2="61418"/>
                            <a14:backgroundMark x1="15825" y1="59555" x2="15825" y2="59014"/>
                            <a14:backgroundMark x1="16026" y1="60156" x2="16026" y2="59135"/>
                            <a14:backgroundMark x1="17949" y1="56611" x2="17949" y2="56611"/>
                            <a14:backgroundMark x1="18670" y1="58113" x2="18670" y2="58113"/>
                            <a14:backgroundMark x1="18710" y1="60036" x2="18710" y2="59796"/>
                            <a14:backgroundMark x1="18750" y1="58233" x2="18630" y2="57512"/>
                            <a14:backgroundMark x1="18630" y1="60156" x2="18990" y2="58774"/>
                            <a14:backgroundMark x1="66226" y1="58113" x2="66226" y2="58113"/>
                            <a14:backgroundMark x1="66386" y1="58654" x2="66386" y2="58654"/>
                            <a14:backgroundMark x1="66346" y1="58774" x2="66306" y2="58293"/>
                          </a14:backgroundRemoval>
                        </a14:imgEffect>
                      </a14:imgLayer>
                    </a14:imgProps>
                  </a:ext>
                </a:extLst>
              </a:blip>
              <a:srcRect l="57528" t="56764" r="39451" b="39270"/>
              <a:stretch/>
            </p:blipFill>
            <p:spPr>
              <a:xfrm flipV="1">
                <a:off x="6717231" y="5128924"/>
                <a:ext cx="175319" cy="130027"/>
              </a:xfrm>
              <a:prstGeom prst="rect">
                <a:avLst/>
              </a:prstGeom>
            </p:spPr>
          </p:pic>
        </p:grpSp>
        <p:cxnSp>
          <p:nvCxnSpPr>
            <p:cNvPr id="279" name="Straight Connector 278">
              <a:extLst>
                <a:ext uri="{FF2B5EF4-FFF2-40B4-BE49-F238E27FC236}">
                  <a16:creationId xmlns:a16="http://schemas.microsoft.com/office/drawing/2014/main" id="{28D91282-5851-4ED7-AF4C-4F504F432F18}"/>
                </a:ext>
              </a:extLst>
            </p:cNvPr>
            <p:cNvCxnSpPr>
              <a:cxnSpLocks/>
            </p:cNvCxnSpPr>
            <p:nvPr/>
          </p:nvCxnSpPr>
          <p:spPr>
            <a:xfrm>
              <a:off x="2516588" y="4898470"/>
              <a:ext cx="4807727" cy="105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5" name="Picture 114">
            <a:extLst>
              <a:ext uri="{FF2B5EF4-FFF2-40B4-BE49-F238E27FC236}">
                <a16:creationId xmlns:a16="http://schemas.microsoft.com/office/drawing/2014/main" id="{D160FEEF-FA93-4F96-9BD9-39DB722187B2}"/>
              </a:ext>
            </a:extLst>
          </p:cNvPr>
          <p:cNvPicPr/>
          <p:nvPr/>
        </p:nvPicPr>
        <p:blipFill rotWithShape="1">
          <a:blip r:embed="rId7" cstate="print">
            <a:extLst>
              <a:ext uri="{28A0092B-C50C-407E-A947-70E740481C1C}">
                <a14:useLocalDpi xmlns:a14="http://schemas.microsoft.com/office/drawing/2010/main" val="0"/>
              </a:ext>
            </a:extLst>
          </a:blip>
          <a:srcRect b="4020"/>
          <a:stretch/>
        </p:blipFill>
        <p:spPr bwMode="auto">
          <a:xfrm>
            <a:off x="9596900" y="1205163"/>
            <a:ext cx="2504907" cy="3491801"/>
          </a:xfrm>
          <a:prstGeom prst="rect">
            <a:avLst/>
          </a:prstGeom>
          <a:noFill/>
          <a:ln>
            <a:noFill/>
          </a:ln>
        </p:spPr>
      </p:pic>
      <p:sp>
        <p:nvSpPr>
          <p:cNvPr id="116" name="TextBox 115">
            <a:extLst>
              <a:ext uri="{FF2B5EF4-FFF2-40B4-BE49-F238E27FC236}">
                <a16:creationId xmlns:a16="http://schemas.microsoft.com/office/drawing/2014/main" id="{EBF9126A-F61E-42BA-BA35-CFC3CB4CD992}"/>
              </a:ext>
            </a:extLst>
          </p:cNvPr>
          <p:cNvSpPr txBox="1"/>
          <p:nvPr/>
        </p:nvSpPr>
        <p:spPr>
          <a:xfrm>
            <a:off x="9535111" y="862261"/>
            <a:ext cx="26984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Figure 4a-e. Mixed-model analysis of change from baseline in CANTAB outcome measures (safety </a:t>
            </a:r>
            <a:r>
              <a:rPr lang="en-GB" sz="600">
                <a:solidFill>
                  <a:srgbClr val="0695D1"/>
                </a:solidFill>
                <a:latin typeface="AvenirNext LT Pro Medium" panose="020B0604020202020204" pitchFamily="34" charset="0"/>
              </a:rPr>
              <a:t>p</a:t>
            </a:r>
            <a:r>
              <a:rPr kumimoji="0" lang="en-GB" sz="600" b="0" i="0" u="none" strike="noStrike" kern="1200" cap="none" spc="0" normalizeH="0" baseline="0" noProof="0" err="1">
                <a:ln>
                  <a:noFill/>
                </a:ln>
                <a:solidFill>
                  <a:srgbClr val="0695D1"/>
                </a:solidFill>
                <a:effectLst/>
                <a:uLnTx/>
                <a:uFillTx/>
                <a:latin typeface="AvenirNext LT Pro Medium" panose="020B0604020202020204" pitchFamily="34" charset="0"/>
                <a:ea typeface="+mn-ea"/>
                <a:cs typeface="+mn-cs"/>
              </a:rPr>
              <a:t>opulation</a:t>
            </a:r>
            <a:r>
              <a:rPr kumimoji="0" lang="en-GB" sz="6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a:t>
            </a:r>
          </a:p>
        </p:txBody>
      </p:sp>
      <p:sp>
        <p:nvSpPr>
          <p:cNvPr id="125" name="TextBox 124">
            <a:extLst>
              <a:ext uri="{FF2B5EF4-FFF2-40B4-BE49-F238E27FC236}">
                <a16:creationId xmlns:a16="http://schemas.microsoft.com/office/drawing/2014/main" id="{18D7E76F-135B-4234-B51D-CB871CDF3815}"/>
              </a:ext>
            </a:extLst>
          </p:cNvPr>
          <p:cNvSpPr txBox="1"/>
          <p:nvPr/>
        </p:nvSpPr>
        <p:spPr>
          <a:xfrm>
            <a:off x="9575816" y="4831390"/>
            <a:ext cx="2619437" cy="2015936"/>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References</a:t>
            </a: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1.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Carhart</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-Harris RL et al. Lancet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Psychiatry</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2016; 3(7): 619–627</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2.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Carhart</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-Harris RL et al.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Psychopharmacology</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Berl</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2018; 235(2): 399–408</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3. Cotter J et al. </a:t>
            </a:r>
            <a:r>
              <a:rPr kumimoji="0" lang="da-DK"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Neurosci</a:t>
            </a:r>
            <a:r>
              <a:rPr kumimoji="0" lang="da-DK"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da-DK"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Biobehav</a:t>
            </a:r>
            <a:r>
              <a:rPr kumimoji="0" lang="da-DK"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Rev 2018; 84: 92–99</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da-DK"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4. </a:t>
            </a:r>
            <a:r>
              <a:rPr kumimoji="0" lang="da-DK"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Bernasconi</a:t>
            </a:r>
            <a:r>
              <a:rPr kumimoji="0" lang="da-DK"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F et al.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Cereb</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Cortex 2014; 24(12): 3221–3231</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5.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Pokorny</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T et al. Int J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Neuropsychopharmacol</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2017; 20(9): 747–757</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6. </a:t>
            </a:r>
            <a:r>
              <a:rPr kumimoji="0" lang="fr-FR"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Preller</a:t>
            </a:r>
            <a:r>
              <a:rPr kumimoji="0" lang="fr-FR"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KH et al. </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Proc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Natl</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Acad</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Sci</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U S A 2016; 113(18): 5119–5124</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7.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Sahakian</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BJ, Owen AM. J R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Soc</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pl-PL"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Med</a:t>
            </a:r>
            <a:r>
              <a:rPr kumimoji="0" lang="pl-PL"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1992; 85(7): 399–402</a:t>
            </a:r>
            <a:endPar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Disclosures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This study was sponsored by COMPASS Pathfinder Limited</a:t>
            </a:r>
            <a:r>
              <a:rPr lang="en-GB" sz="400">
                <a:solidFill>
                  <a:prstClr val="black"/>
                </a:solidFill>
                <a:latin typeface="Avenir Next LT Pro Light" panose="020B0304020202020204" pitchFamily="34" charset="0"/>
              </a:rPr>
              <a:t>,</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London, UK. James J Rucker is supported by a Clinician Scientist Fellowship (CS-2017-17-007) from the National Institute for Health Research (UK) and has received grant and congress funding from COMPASS Pathfinder Limited. Allan H Young’s research is funded by the National Institute for Health Research Biomedical Research Centre at South London and Maudsley NHS Foundation Trust and King’s College London. He has also received grant funding from COMPASS Pathfinder Limited and honoraria for attending advisory boards and presenting lectures for Allergan, AstraZeneca, Bionomics, Eli Lilly, Janssen,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LivaNova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Lundbeck,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Servier</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Sumitomo Dainippon Pharma, and Sunovion; and has received consulting fees from Johnson &amp; Johnson and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LivaNova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John Harrison reports personal fees from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AlzeCure</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Aptinyx</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AstraZeneca,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Athira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Therapeutics, Axon Neuroscience,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Axovant</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Biogen Idec,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BlackThornRx</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Boehringer Ingelheim,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Cerecin</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Cognition Therapeutics, COMPASS Pathfinder Limited, CRF Health,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Curasen</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Eisai, Eli Lilly, FSV7, G4X Discovery,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GfHEU</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Heptares</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Kaasa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Health, Lundbeck, Lysosome Therapeutics,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MyCognition</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Neurocog</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Neurocentria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Neurodyn</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Inc.,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Neurotrack</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Novartis,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Nutricia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Probiodrug</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Regeneron, Rodin Therapeutics,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Samumed</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Sanofi,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Servier</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Signant</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Syndesi</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Therapeutics, Takeda,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Vivoryon</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Therapeutics,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vTv</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Therapeutics, and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Winterlight</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Labs. Lindsey Marwood, Susan Stansfield, Sam Williams and Ekaterina </a:t>
            </a:r>
            <a:r>
              <a:rPr kumimoji="0" lang="en-GB" sz="400" b="0" i="0" u="none" strike="noStrike" kern="1200" cap="none" spc="0" normalizeH="0" baseline="0" noProof="0" err="1">
                <a:ln>
                  <a:noFill/>
                </a:ln>
                <a:solidFill>
                  <a:prstClr val="black"/>
                </a:solidFill>
                <a:effectLst/>
                <a:uLnTx/>
                <a:uFillTx/>
                <a:latin typeface="Avenir Next LT Pro Light" panose="020B0304020202020204" pitchFamily="34" charset="0"/>
                <a:ea typeface="+mn-ea"/>
                <a:cs typeface="+mn-cs"/>
              </a:rPr>
              <a:t>Malievskaia</a:t>
            </a:r>
            <a:r>
              <a:rPr kumimoji="0" lang="en-GB" sz="4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rPr>
              <a:t> are employees of COMPASS Pathfinder Limited. Neil Weston has no disclosures to make in relation to this work.</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Avenir Next LT Pro Light" panose="020B0304020202020204" pitchFamily="34" charset="0"/>
              <a:ea typeface="+mn-ea"/>
              <a:cs typeface="+mn-cs"/>
            </a:endParaRPr>
          </a:p>
        </p:txBody>
      </p:sp>
      <p:sp>
        <p:nvSpPr>
          <p:cNvPr id="11" name="TextBox 10">
            <a:extLst>
              <a:ext uri="{FF2B5EF4-FFF2-40B4-BE49-F238E27FC236}">
                <a16:creationId xmlns:a16="http://schemas.microsoft.com/office/drawing/2014/main" id="{8F6AE689-8D65-4AF9-BEE8-02254FB27B6E}"/>
              </a:ext>
            </a:extLst>
          </p:cNvPr>
          <p:cNvSpPr txBox="1"/>
          <p:nvPr/>
        </p:nvSpPr>
        <p:spPr>
          <a:xfrm>
            <a:off x="3692674" y="3791283"/>
            <a:ext cx="1326270"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695D1"/>
                </a:solidFill>
                <a:effectLst/>
                <a:uLnTx/>
                <a:uFillTx/>
                <a:latin typeface="AvenirNext LT Pro Medium" panose="020B0604020202020204" pitchFamily="34" charset="0"/>
                <a:ea typeface="+mn-ea"/>
                <a:cs typeface="+mn-cs"/>
              </a:rPr>
              <a:t>Figure 2. Participant disposition</a:t>
            </a:r>
          </a:p>
        </p:txBody>
      </p:sp>
    </p:spTree>
    <p:extLst>
      <p:ext uri="{BB962C8B-B14F-4D97-AF65-F5344CB8AC3E}">
        <p14:creationId xmlns:p14="http://schemas.microsoft.com/office/powerpoint/2010/main" val="1069619482"/>
      </p:ext>
    </p:extLst>
  </p:cSld>
  <p:clrMapOvr>
    <a:masterClrMapping/>
  </p:clrMapOvr>
</p:sld>
</file>

<file path=ppt/theme/theme1.xml><?xml version="1.0" encoding="utf-8"?>
<a:theme xmlns:a="http://schemas.openxmlformats.org/drawingml/2006/main" name="1_Office Theme">
  <a:themeElements>
    <a:clrScheme name="COMPASS Colours">
      <a:dk1>
        <a:srgbClr val="8EA6B1"/>
      </a:dk1>
      <a:lt1>
        <a:sysClr val="window" lastClr="FFFFFF"/>
      </a:lt1>
      <a:dk2>
        <a:srgbClr val="46575E"/>
      </a:dk2>
      <a:lt2>
        <a:srgbClr val="F5F4ED"/>
      </a:lt2>
      <a:accent1>
        <a:srgbClr val="0695D1"/>
      </a:accent1>
      <a:accent2>
        <a:srgbClr val="79B748"/>
      </a:accent2>
      <a:accent3>
        <a:srgbClr val="9D49B5"/>
      </a:accent3>
      <a:accent4>
        <a:srgbClr val="E1831F"/>
      </a:accent4>
      <a:accent5>
        <a:srgbClr val="E9EDEF"/>
      </a:accent5>
      <a:accent6>
        <a:srgbClr val="C9D4D7"/>
      </a:accent6>
      <a:hlink>
        <a:srgbClr val="46575E"/>
      </a:hlink>
      <a:folHlink>
        <a:srgbClr val="4657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1499</Words>
  <Application>Microsoft Office PowerPoint</Application>
  <PresentationFormat>Widescreen</PresentationFormat>
  <Paragraphs>117</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Avenir Next LT Pro</vt:lpstr>
      <vt:lpstr>Avenir Next LT Pro Light</vt:lpstr>
      <vt:lpstr>AvenirNext LT Pro Medium</vt:lpstr>
      <vt:lpstr>AvenirNext LT Pro Regular</vt:lpstr>
      <vt:lpstr>Calibri</vt:lpstr>
      <vt:lpstr>Calibri Light</vt:lpstr>
      <vt:lpstr>Wingdings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Ania Nowakowska</dc:creator>
  <cp:lastModifiedBy>Lindsey Marwood</cp:lastModifiedBy>
  <cp:revision>3</cp:revision>
  <dcterms:created xsi:type="dcterms:W3CDTF">2021-05-06T08:11:54Z</dcterms:created>
  <dcterms:modified xsi:type="dcterms:W3CDTF">2021-05-23T16:57:56Z</dcterms:modified>
</cp:coreProperties>
</file>